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70"/>
  </p:notesMasterIdLst>
  <p:handoutMasterIdLst>
    <p:handoutMasterId r:id="rId171"/>
  </p:handoutMasterIdLst>
  <p:sldIdLst>
    <p:sldId id="493" r:id="rId3"/>
    <p:sldId id="729" r:id="rId4"/>
    <p:sldId id="492" r:id="rId5"/>
    <p:sldId id="495" r:id="rId6"/>
    <p:sldId id="497" r:id="rId7"/>
    <p:sldId id="498" r:id="rId8"/>
    <p:sldId id="500" r:id="rId9"/>
    <p:sldId id="501" r:id="rId10"/>
    <p:sldId id="502" r:id="rId11"/>
    <p:sldId id="503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4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730" r:id="rId40"/>
    <p:sldId id="538" r:id="rId41"/>
    <p:sldId id="738" r:id="rId42"/>
    <p:sldId id="751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7" r:id="rId61"/>
    <p:sldId id="559" r:id="rId62"/>
    <p:sldId id="560" r:id="rId63"/>
    <p:sldId id="561" r:id="rId64"/>
    <p:sldId id="683" r:id="rId65"/>
    <p:sldId id="684" r:id="rId66"/>
    <p:sldId id="686" r:id="rId67"/>
    <p:sldId id="687" r:id="rId68"/>
    <p:sldId id="688" r:id="rId69"/>
    <p:sldId id="575" r:id="rId70"/>
    <p:sldId id="576" r:id="rId71"/>
    <p:sldId id="578" r:id="rId72"/>
    <p:sldId id="579" r:id="rId73"/>
    <p:sldId id="582" r:id="rId74"/>
    <p:sldId id="583" r:id="rId75"/>
    <p:sldId id="584" r:id="rId76"/>
    <p:sldId id="587" r:id="rId77"/>
    <p:sldId id="588" r:id="rId78"/>
    <p:sldId id="589" r:id="rId79"/>
    <p:sldId id="591" r:id="rId80"/>
    <p:sldId id="594" r:id="rId81"/>
    <p:sldId id="597" r:id="rId82"/>
    <p:sldId id="689" r:id="rId83"/>
    <p:sldId id="690" r:id="rId84"/>
    <p:sldId id="598" r:id="rId85"/>
    <p:sldId id="601" r:id="rId86"/>
    <p:sldId id="691" r:id="rId87"/>
    <p:sldId id="692" r:id="rId88"/>
    <p:sldId id="603" r:id="rId89"/>
    <p:sldId id="606" r:id="rId90"/>
    <p:sldId id="607" r:id="rId91"/>
    <p:sldId id="608" r:id="rId92"/>
    <p:sldId id="609" r:id="rId93"/>
    <p:sldId id="610" r:id="rId94"/>
    <p:sldId id="612" r:id="rId95"/>
    <p:sldId id="694" r:id="rId96"/>
    <p:sldId id="613" r:id="rId97"/>
    <p:sldId id="615" r:id="rId98"/>
    <p:sldId id="616" r:id="rId99"/>
    <p:sldId id="617" r:id="rId100"/>
    <p:sldId id="618" r:id="rId101"/>
    <p:sldId id="619" r:id="rId102"/>
    <p:sldId id="620" r:id="rId103"/>
    <p:sldId id="621" r:id="rId104"/>
    <p:sldId id="747" r:id="rId105"/>
    <p:sldId id="748" r:id="rId106"/>
    <p:sldId id="622" r:id="rId107"/>
    <p:sldId id="749" r:id="rId108"/>
    <p:sldId id="695" r:id="rId109"/>
    <p:sldId id="731" r:id="rId110"/>
    <p:sldId id="745" r:id="rId111"/>
    <p:sldId id="712" r:id="rId112"/>
    <p:sldId id="742" r:id="rId113"/>
    <p:sldId id="698" r:id="rId114"/>
    <p:sldId id="743" r:id="rId115"/>
    <p:sldId id="744" r:id="rId116"/>
    <p:sldId id="700" r:id="rId117"/>
    <p:sldId id="701" r:id="rId118"/>
    <p:sldId id="713" r:id="rId119"/>
    <p:sldId id="733" r:id="rId120"/>
    <p:sldId id="734" r:id="rId121"/>
    <p:sldId id="746" r:id="rId122"/>
    <p:sldId id="735" r:id="rId123"/>
    <p:sldId id="704" r:id="rId124"/>
    <p:sldId id="705" r:id="rId125"/>
    <p:sldId id="706" r:id="rId126"/>
    <p:sldId id="707" r:id="rId127"/>
    <p:sldId id="708" r:id="rId128"/>
    <p:sldId id="709" r:id="rId129"/>
    <p:sldId id="710" r:id="rId130"/>
    <p:sldId id="715" r:id="rId131"/>
    <p:sldId id="716" r:id="rId132"/>
    <p:sldId id="717" r:id="rId133"/>
    <p:sldId id="718" r:id="rId134"/>
    <p:sldId id="722" r:id="rId135"/>
    <p:sldId id="720" r:id="rId136"/>
    <p:sldId id="719" r:id="rId137"/>
    <p:sldId id="623" r:id="rId138"/>
    <p:sldId id="624" r:id="rId139"/>
    <p:sldId id="625" r:id="rId140"/>
    <p:sldId id="626" r:id="rId141"/>
    <p:sldId id="628" r:id="rId142"/>
    <p:sldId id="677" r:id="rId143"/>
    <p:sldId id="645" r:id="rId144"/>
    <p:sldId id="646" r:id="rId145"/>
    <p:sldId id="723" r:id="rId146"/>
    <p:sldId id="647" r:id="rId147"/>
    <p:sldId id="648" r:id="rId148"/>
    <p:sldId id="649" r:id="rId149"/>
    <p:sldId id="652" r:id="rId150"/>
    <p:sldId id="653" r:id="rId151"/>
    <p:sldId id="654" r:id="rId152"/>
    <p:sldId id="655" r:id="rId153"/>
    <p:sldId id="656" r:id="rId154"/>
    <p:sldId id="657" r:id="rId155"/>
    <p:sldId id="658" r:id="rId156"/>
    <p:sldId id="659" r:id="rId157"/>
    <p:sldId id="660" r:id="rId158"/>
    <p:sldId id="724" r:id="rId159"/>
    <p:sldId id="661" r:id="rId160"/>
    <p:sldId id="662" r:id="rId161"/>
    <p:sldId id="664" r:id="rId162"/>
    <p:sldId id="725" r:id="rId163"/>
    <p:sldId id="665" r:id="rId164"/>
    <p:sldId id="666" r:id="rId165"/>
    <p:sldId id="726" r:id="rId166"/>
    <p:sldId id="727" r:id="rId167"/>
    <p:sldId id="728" r:id="rId168"/>
    <p:sldId id="750" r:id="rId16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333300"/>
    <a:srgbClr val="CCFF99"/>
    <a:srgbClr val="00FF00"/>
    <a:srgbClr val="006600"/>
    <a:srgbClr val="336699"/>
    <a:srgbClr val="0099CC"/>
    <a:srgbClr val="0033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4" autoAdjust="0"/>
    <p:restoredTop sz="94448" autoAdjust="0"/>
  </p:normalViewPr>
  <p:slideViewPr>
    <p:cSldViewPr>
      <p:cViewPr varScale="1">
        <p:scale>
          <a:sx n="107" d="100"/>
          <a:sy n="107" d="100"/>
        </p:scale>
        <p:origin x="177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0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30.xml"/><Relationship Id="rId18" Type="http://schemas.openxmlformats.org/officeDocument/2006/relationships/slide" Target="slides/slide45.xml"/><Relationship Id="rId26" Type="http://schemas.openxmlformats.org/officeDocument/2006/relationships/slide" Target="slides/slide56.xml"/><Relationship Id="rId39" Type="http://schemas.openxmlformats.org/officeDocument/2006/relationships/slide" Target="slides/slide98.xml"/><Relationship Id="rId21" Type="http://schemas.openxmlformats.org/officeDocument/2006/relationships/slide" Target="slides/slide48.xml"/><Relationship Id="rId34" Type="http://schemas.openxmlformats.org/officeDocument/2006/relationships/slide" Target="slides/slide89.xml"/><Relationship Id="rId42" Type="http://schemas.openxmlformats.org/officeDocument/2006/relationships/slide" Target="slides/slide124.xml"/><Relationship Id="rId47" Type="http://schemas.openxmlformats.org/officeDocument/2006/relationships/slide" Target="slides/slide162.xml"/><Relationship Id="rId7" Type="http://schemas.openxmlformats.org/officeDocument/2006/relationships/slide" Target="slides/slide23.xml"/><Relationship Id="rId2" Type="http://schemas.openxmlformats.org/officeDocument/2006/relationships/slide" Target="slides/slide9.xml"/><Relationship Id="rId16" Type="http://schemas.openxmlformats.org/officeDocument/2006/relationships/slide" Target="slides/slide43.xml"/><Relationship Id="rId29" Type="http://schemas.openxmlformats.org/officeDocument/2006/relationships/slide" Target="slides/slide74.xml"/><Relationship Id="rId1" Type="http://schemas.openxmlformats.org/officeDocument/2006/relationships/slide" Target="slides/slide6.xml"/><Relationship Id="rId6" Type="http://schemas.openxmlformats.org/officeDocument/2006/relationships/slide" Target="slides/slide22.xml"/><Relationship Id="rId11" Type="http://schemas.openxmlformats.org/officeDocument/2006/relationships/slide" Target="slides/slide28.xml"/><Relationship Id="rId24" Type="http://schemas.openxmlformats.org/officeDocument/2006/relationships/slide" Target="slides/slide52.xml"/><Relationship Id="rId32" Type="http://schemas.openxmlformats.org/officeDocument/2006/relationships/slide" Target="slides/slide84.xml"/><Relationship Id="rId37" Type="http://schemas.openxmlformats.org/officeDocument/2006/relationships/slide" Target="slides/slide93.xml"/><Relationship Id="rId40" Type="http://schemas.openxmlformats.org/officeDocument/2006/relationships/slide" Target="slides/slide99.xml"/><Relationship Id="rId45" Type="http://schemas.openxmlformats.org/officeDocument/2006/relationships/slide" Target="slides/slide142.xml"/><Relationship Id="rId5" Type="http://schemas.openxmlformats.org/officeDocument/2006/relationships/slide" Target="slides/slide13.xml"/><Relationship Id="rId15" Type="http://schemas.openxmlformats.org/officeDocument/2006/relationships/slide" Target="slides/slide42.xml"/><Relationship Id="rId23" Type="http://schemas.openxmlformats.org/officeDocument/2006/relationships/slide" Target="slides/slide50.xml"/><Relationship Id="rId28" Type="http://schemas.openxmlformats.org/officeDocument/2006/relationships/slide" Target="slides/slide60.xml"/><Relationship Id="rId36" Type="http://schemas.openxmlformats.org/officeDocument/2006/relationships/slide" Target="slides/slide92.xml"/><Relationship Id="rId10" Type="http://schemas.openxmlformats.org/officeDocument/2006/relationships/slide" Target="slides/slide27.xml"/><Relationship Id="rId19" Type="http://schemas.openxmlformats.org/officeDocument/2006/relationships/slide" Target="slides/slide46.xml"/><Relationship Id="rId31" Type="http://schemas.openxmlformats.org/officeDocument/2006/relationships/slide" Target="slides/slide78.xml"/><Relationship Id="rId44" Type="http://schemas.openxmlformats.org/officeDocument/2006/relationships/slide" Target="slides/slide136.xml"/><Relationship Id="rId4" Type="http://schemas.openxmlformats.org/officeDocument/2006/relationships/slide" Target="slides/slide12.xml"/><Relationship Id="rId9" Type="http://schemas.openxmlformats.org/officeDocument/2006/relationships/slide" Target="slides/slide26.xml"/><Relationship Id="rId14" Type="http://schemas.openxmlformats.org/officeDocument/2006/relationships/slide" Target="slides/slide31.xml"/><Relationship Id="rId22" Type="http://schemas.openxmlformats.org/officeDocument/2006/relationships/slide" Target="slides/slide49.xml"/><Relationship Id="rId27" Type="http://schemas.openxmlformats.org/officeDocument/2006/relationships/slide" Target="slides/slide57.xml"/><Relationship Id="rId30" Type="http://schemas.openxmlformats.org/officeDocument/2006/relationships/slide" Target="slides/slide76.xml"/><Relationship Id="rId35" Type="http://schemas.openxmlformats.org/officeDocument/2006/relationships/slide" Target="slides/slide91.xml"/><Relationship Id="rId43" Type="http://schemas.openxmlformats.org/officeDocument/2006/relationships/slide" Target="slides/slide130.xml"/><Relationship Id="rId8" Type="http://schemas.openxmlformats.org/officeDocument/2006/relationships/slide" Target="slides/slide25.xml"/><Relationship Id="rId3" Type="http://schemas.openxmlformats.org/officeDocument/2006/relationships/slide" Target="slides/slide10.xml"/><Relationship Id="rId12" Type="http://schemas.openxmlformats.org/officeDocument/2006/relationships/slide" Target="slides/slide29.xml"/><Relationship Id="rId17" Type="http://schemas.openxmlformats.org/officeDocument/2006/relationships/slide" Target="slides/slide44.xml"/><Relationship Id="rId25" Type="http://schemas.openxmlformats.org/officeDocument/2006/relationships/slide" Target="slides/slide55.xml"/><Relationship Id="rId33" Type="http://schemas.openxmlformats.org/officeDocument/2006/relationships/slide" Target="slides/slide88.xml"/><Relationship Id="rId38" Type="http://schemas.openxmlformats.org/officeDocument/2006/relationships/slide" Target="slides/slide94.xml"/><Relationship Id="rId46" Type="http://schemas.openxmlformats.org/officeDocument/2006/relationships/slide" Target="slides/slide151.xml"/><Relationship Id="rId20" Type="http://schemas.openxmlformats.org/officeDocument/2006/relationships/slide" Target="slides/slide47.xml"/><Relationship Id="rId41" Type="http://schemas.openxmlformats.org/officeDocument/2006/relationships/slide" Target="slides/slide10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72C7E-C80E-4A38-9032-E6709C142940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782F6-0C76-41C9-B80E-CA0A97250A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625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6E3384B-CB4E-4796-B4BB-2758077C26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409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F02B51-321D-428A-ADEF-08609480614C}" type="slidenum">
              <a:rPr lang="en-US" altLang="zh-CN" smtClean="0">
                <a:ea typeface="宋体" charset="-122"/>
              </a:rPr>
              <a:pPr/>
              <a:t>53</a:t>
            </a:fld>
            <a:endParaRPr lang="en-US" altLang="zh-CN">
              <a:ea typeface="宋体" charset="-122"/>
            </a:endParaRPr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51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TABLE IN NAT ROUTER</a:t>
            </a:r>
          </a:p>
          <a:p>
            <a:r>
              <a:rPr lang="en-US" altLang="zh-CN" dirty="0"/>
              <a:t>-----------------------------------------------------</a:t>
            </a:r>
          </a:p>
          <a:p>
            <a:r>
              <a:rPr lang="en-US" altLang="zh-CN" dirty="0"/>
              <a:t>(Local)             (Global)             </a:t>
            </a:r>
            <a:r>
              <a:rPr lang="zh-CN" altLang="en-US" dirty="0"/>
              <a:t>（</a:t>
            </a:r>
            <a:r>
              <a:rPr lang="en-US" altLang="zh-CN" dirty="0"/>
              <a:t>Peer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10.0.0.1:9900—123.116.156.133:1—18.7.22.83:80</a:t>
            </a:r>
          </a:p>
          <a:p>
            <a:r>
              <a:rPr lang="en-US" altLang="zh-CN" dirty="0"/>
              <a:t>10.0.0.2:9900—123.116.156.133:2—18.7.22.83:80</a:t>
            </a:r>
          </a:p>
          <a:p>
            <a:r>
              <a:rPr lang="en-US" altLang="zh-CN" dirty="0"/>
              <a:t>10.0.0.3:9900—123.116.156.133:3—18.7.22.83:80</a:t>
            </a:r>
          </a:p>
          <a:p>
            <a:r>
              <a:rPr lang="en-US" altLang="zh-CN" dirty="0"/>
              <a:t>     …</a:t>
            </a:r>
            <a:endParaRPr lang="zh-CN" altLang="en-US" dirty="0"/>
          </a:p>
          <a:p>
            <a:r>
              <a:rPr lang="en-US" altLang="zh-CN" dirty="0"/>
              <a:t>10.0.255.255:9900—123.116.156.133:65535—18.7.22.83:80</a:t>
            </a:r>
          </a:p>
          <a:p>
            <a:endParaRPr lang="en-US" altLang="zh-CN" dirty="0"/>
          </a:p>
          <a:p>
            <a:r>
              <a:rPr lang="en-US" altLang="zh-CN" dirty="0"/>
              <a:t>10.1.0.1:9900—123.116.156.133:1—118.7.22.83:80</a:t>
            </a:r>
          </a:p>
          <a:p>
            <a:r>
              <a:rPr lang="en-US" altLang="zh-CN" dirty="0"/>
              <a:t>10.1.0.2:9900—123.116.156.133:2—118.7.22.83:80</a:t>
            </a:r>
          </a:p>
          <a:p>
            <a:r>
              <a:rPr lang="en-US" altLang="zh-CN" dirty="0"/>
              <a:t>10.1.0.3:9900—123.116.156.133:3—118.7.22.83:80</a:t>
            </a:r>
          </a:p>
          <a:p>
            <a:r>
              <a:rPr lang="en-US" altLang="zh-CN" dirty="0"/>
              <a:t>     …</a:t>
            </a:r>
            <a:endParaRPr lang="zh-CN" altLang="en-US" dirty="0"/>
          </a:p>
          <a:p>
            <a:r>
              <a:rPr lang="en-US" altLang="zh-CN" dirty="0"/>
              <a:t>10.1.255.255:9900—123.116.156.133:65535—118.7.22.83:80</a:t>
            </a:r>
          </a:p>
          <a:p>
            <a:r>
              <a:rPr lang="en-US" altLang="zh-CN" dirty="0"/>
              <a:t>-------------------------------------------------------------</a:t>
            </a:r>
          </a:p>
          <a:p>
            <a:r>
              <a:rPr lang="en-US" altLang="zh-CN" dirty="0"/>
              <a:t>Item Example:</a:t>
            </a:r>
          </a:p>
          <a:p>
            <a:endParaRPr lang="en-US" altLang="zh-CN" dirty="0"/>
          </a:p>
          <a:p>
            <a:r>
              <a:rPr lang="en-US" altLang="zh-CN" dirty="0"/>
              <a:t>10.1.255.255:9900—123.116.156.133:65535—118.7.22.83:80</a:t>
            </a:r>
          </a:p>
          <a:p>
            <a:endParaRPr lang="en-US" altLang="zh-CN" dirty="0"/>
          </a:p>
          <a:p>
            <a:r>
              <a:rPr lang="en-US" altLang="zh-CN" dirty="0"/>
              <a:t>IP Packets:</a:t>
            </a:r>
          </a:p>
          <a:p>
            <a:endParaRPr lang="en-US" altLang="zh-CN" dirty="0"/>
          </a:p>
          <a:p>
            <a:r>
              <a:rPr lang="en-US" altLang="zh-CN" dirty="0"/>
              <a:t>PC-&gt;ROUTER:      10.1.255.255:9900-&gt;118.7.22.83:80</a:t>
            </a:r>
          </a:p>
          <a:p>
            <a:r>
              <a:rPr lang="en-US" altLang="zh-CN" dirty="0"/>
              <a:t>ROUTER-&gt;SERVER:  123.116.156.133:65535-&gt;118.7.22.83:80</a:t>
            </a:r>
          </a:p>
          <a:p>
            <a:endParaRPr lang="en-US" altLang="zh-CN" dirty="0"/>
          </a:p>
          <a:p>
            <a:r>
              <a:rPr lang="en-US" altLang="zh-CN" dirty="0"/>
              <a:t>SERVER-&gt;ROUTER: 118.7.22.83:80-&gt;123.116.156.133:65535</a:t>
            </a:r>
          </a:p>
          <a:p>
            <a:r>
              <a:rPr lang="en-US" altLang="zh-CN" dirty="0"/>
              <a:t>ROUTER-&gt;PC:     118.7.22.83:80-&gt;10.1.255.255:9900 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77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810241-D4C8-4C63-9E69-F9A2C6B9FF86}" type="slidenum">
              <a:rPr lang="en-US" altLang="zh-CN" smtClean="0">
                <a:ea typeface="宋体" charset="-122"/>
              </a:rPr>
              <a:pPr/>
              <a:t>138</a:t>
            </a:fld>
            <a:endParaRPr lang="en-US" altLang="zh-CN">
              <a:ea typeface="宋体" charset="-122"/>
            </a:endParaRPr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47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0B74C37-A3BF-4658-8ACE-802FC43020C2}" type="slidenum">
              <a:rPr lang="en-US" altLang="zh-CN" smtClean="0">
                <a:ea typeface="宋体" charset="-122"/>
              </a:rPr>
              <a:pPr/>
              <a:t>139</a:t>
            </a:fld>
            <a:endParaRPr lang="en-US" altLang="zh-CN">
              <a:ea typeface="宋体" charset="-122"/>
            </a:endParaRPr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43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B2842CF-67A7-4ED3-9B1D-33D8BFC90B9A}" type="slidenum">
              <a:rPr lang="en-US" altLang="zh-CN" smtClean="0">
                <a:ea typeface="宋体" charset="-122"/>
              </a:rPr>
              <a:pPr/>
              <a:t>140</a:t>
            </a:fld>
            <a:endParaRPr lang="en-US" altLang="zh-CN">
              <a:ea typeface="宋体" charset="-122"/>
            </a:endParaRPr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86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85D8917-C73A-4A76-B559-1375BFF2B4A6}" type="slidenum">
              <a:rPr lang="en-US" altLang="zh-CN" smtClean="0">
                <a:ea typeface="宋体" charset="-122"/>
              </a:rPr>
              <a:pPr/>
              <a:t>141</a:t>
            </a:fld>
            <a:endParaRPr lang="en-US" altLang="zh-CN">
              <a:ea typeface="宋体" charset="-122"/>
            </a:endParaRPr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657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D5E660D-E840-4F32-B966-7BE71D116115}" type="slidenum">
              <a:rPr lang="en-US" altLang="zh-CN" smtClean="0">
                <a:ea typeface="宋体" charset="-122"/>
              </a:rPr>
              <a:pPr/>
              <a:t>145</a:t>
            </a:fld>
            <a:endParaRPr lang="en-US" altLang="zh-CN">
              <a:ea typeface="宋体" charset="-122"/>
            </a:endParaRPr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01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681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622588E-E537-4EEC-8477-0FAAEFDC2248}" type="slidenum">
              <a:rPr lang="en-US" altLang="zh-CN" smtClean="0">
                <a:ea typeface="宋体" charset="-122"/>
              </a:rPr>
              <a:pPr/>
              <a:t>54</a:t>
            </a:fld>
            <a:endParaRPr lang="en-US" altLang="zh-CN">
              <a:ea typeface="宋体" charset="-122"/>
            </a:endParaRPr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08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230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lphaLcParenR"/>
            </a:pPr>
            <a:r>
              <a:rPr lang="en-US" altLang="zh-CN" baseline="0" dirty="0"/>
              <a:t>125*128/1000=16M   25*360/1000=9M   </a:t>
            </a:r>
          </a:p>
          <a:p>
            <a:pPr marL="228600" indent="-228600">
              <a:buAutoNum type="alphaLcParenR"/>
            </a:pPr>
            <a:endParaRPr lang="en-US" altLang="zh-CN" baseline="0" dirty="0"/>
          </a:p>
          <a:p>
            <a:pPr marL="228600" indent="-228600">
              <a:buAutoNum type="alphaLcParenR"/>
            </a:pPr>
            <a:r>
              <a:rPr lang="en-US" altLang="zh-CN" baseline="0" dirty="0"/>
              <a:t>125*96/1000=12M,25*160=4M  </a:t>
            </a:r>
          </a:p>
          <a:p>
            <a:pPr marL="228600" indent="-228600">
              <a:buAutoNum type="alphaLcParenR"/>
            </a:pPr>
            <a:r>
              <a:rPr lang="en-US" altLang="zh-CN" baseline="0" dirty="0"/>
              <a:t>25*1000/1000=25M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147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780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u="sng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128.168.177.153____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____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59.64.110.213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________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16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62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92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Route-server.ip.att.net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3384B-CB4E-4796-B4BB-2758077C2616}" type="slidenum">
              <a:rPr lang="en-US" altLang="zh-CN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76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6AD29-E0AC-44E0-B544-559BFBD7AE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EDFF0-A5CF-4012-9D3F-3B2C4ADBF6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1300" y="152400"/>
            <a:ext cx="2095500" cy="6507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134100" cy="65071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8063B-904B-4718-9544-FC096F7ADF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762000"/>
            <a:ext cx="8229600" cy="58975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63E22-8701-49C1-A6E5-DE4F25469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A70B0-0A2E-49BB-A650-5FFD834457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95800" y="762000"/>
            <a:ext cx="4038600" cy="28717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95800" y="3786188"/>
            <a:ext cx="4038600" cy="2873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45148-D487-443B-BAE3-C6D419071F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19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67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583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2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8385F-7B2E-479E-8C5D-A27D6193FE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17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691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53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91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06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78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7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DA3E0-9F8C-4E22-B1BF-B892E2D657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762000"/>
            <a:ext cx="4038600" cy="5897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75168-D8AC-4D5A-9F2A-A9996EACCE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9E482-540F-457E-B12B-AA7052EC03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B720A-486F-4BFA-8D05-620541387C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B96F2-55B2-40C4-9013-9566754D52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E2D9C-065F-4159-B988-E9E017F660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D4834-AAB5-4210-9AA7-BBDE9647B4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62000"/>
            <a:ext cx="8229600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24600"/>
            <a:ext cx="16764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600">
                <a:latin typeface="+mj-lt"/>
                <a:ea typeface="+mj-ea"/>
              </a:defRPr>
            </a:lvl1pPr>
          </a:lstStyle>
          <a:p>
            <a:pPr>
              <a:defRPr/>
            </a:pPr>
            <a:fld id="{DB78B8F4-C4A8-43CA-915E-679C77FC48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7524750" y="6453188"/>
            <a:ext cx="1476375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algn="r" eaLnBrk="0" hangingPunct="0">
              <a:defRPr/>
            </a:pPr>
            <a:fld id="{EF4C9182-8F48-48D0-91C2-87858C01942A}" type="slidenum">
              <a:rPr kumimoji="1" lang="en-US" altLang="zh-CN" sz="15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0" hangingPunct="0">
                <a:defRPr/>
              </a:pPr>
              <a:t>‹#›</a:t>
            </a:fld>
            <a:endParaRPr kumimoji="1" lang="en-US" altLang="zh-CN" sz="1500">
              <a:solidFill>
                <a:srgbClr val="3366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7515225" y="6477000"/>
            <a:ext cx="1476375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algn="r" eaLnBrk="0" hangingPunct="0">
              <a:defRPr/>
            </a:pPr>
            <a:r>
              <a:rPr kumimoji="1" lang="en-US" altLang="zh-CN" sz="1500">
                <a:solidFill>
                  <a:srgbClr val="3366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hlinkClick r:id="rId16" action="ppaction://hlinksldjump"/>
              </a:rPr>
              <a:t>__</a:t>
            </a:r>
            <a:endParaRPr kumimoji="1" lang="en-US" altLang="zh-CN" sz="1500">
              <a:solidFill>
                <a:srgbClr val="3366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  <p:sldLayoutId id="214748364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110000"/>
        <a:buFont typeface="Wingdings" pitchFamily="2" charset="2"/>
        <a:buChar char="n"/>
        <a:defRPr sz="28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1757F-1F3F-466C-8347-71ECBB1A2FBE}" type="datetimeFigureOut">
              <a:rPr lang="zh-CN" altLang="en-US" smtClean="0"/>
              <a:pPr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84BE2-0AAB-4FBA-ADC9-EFD89795F5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78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7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5.bin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6.emf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60.xml"/><Relationship Id="rId18" Type="http://schemas.openxmlformats.org/officeDocument/2006/relationships/slide" Target="slide83.xml"/><Relationship Id="rId26" Type="http://schemas.openxmlformats.org/officeDocument/2006/relationships/slide" Target="slide151.xml"/><Relationship Id="rId3" Type="http://schemas.openxmlformats.org/officeDocument/2006/relationships/slide" Target="slide6.xml"/><Relationship Id="rId21" Type="http://schemas.openxmlformats.org/officeDocument/2006/relationships/slide" Target="slide98.xml"/><Relationship Id="rId7" Type="http://schemas.openxmlformats.org/officeDocument/2006/relationships/slide" Target="slide23.xml"/><Relationship Id="rId12" Type="http://schemas.openxmlformats.org/officeDocument/2006/relationships/slide" Target="slide59.xml"/><Relationship Id="rId17" Type="http://schemas.openxmlformats.org/officeDocument/2006/relationships/slide" Target="slide72.xml"/><Relationship Id="rId25" Type="http://schemas.openxmlformats.org/officeDocument/2006/relationships/slide" Target="slide142.xml"/><Relationship Id="rId2" Type="http://schemas.openxmlformats.org/officeDocument/2006/relationships/slide" Target="slide5.xml"/><Relationship Id="rId16" Type="http://schemas.openxmlformats.org/officeDocument/2006/relationships/slide" Target="slide75.xml"/><Relationship Id="rId20" Type="http://schemas.openxmlformats.org/officeDocument/2006/relationships/slide" Target="slide96.xml"/><Relationship Id="rId29" Type="http://schemas.openxmlformats.org/officeDocument/2006/relationships/slide" Target="slide1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56.xml"/><Relationship Id="rId24" Type="http://schemas.openxmlformats.org/officeDocument/2006/relationships/slide" Target="slide131.xml"/><Relationship Id="rId5" Type="http://schemas.openxmlformats.org/officeDocument/2006/relationships/slide" Target="slide12.xml"/><Relationship Id="rId15" Type="http://schemas.openxmlformats.org/officeDocument/2006/relationships/slide" Target="slide70.xml"/><Relationship Id="rId23" Type="http://schemas.openxmlformats.org/officeDocument/2006/relationships/slide" Target="slide122.xml"/><Relationship Id="rId28" Type="http://schemas.openxmlformats.org/officeDocument/2006/relationships/slide" Target="slide160.xml"/><Relationship Id="rId10" Type="http://schemas.openxmlformats.org/officeDocument/2006/relationships/slide" Target="slide43.xml"/><Relationship Id="rId19" Type="http://schemas.openxmlformats.org/officeDocument/2006/relationships/slide" Target="slide95.xml"/><Relationship Id="rId4" Type="http://schemas.openxmlformats.org/officeDocument/2006/relationships/slide" Target="slide9.xml"/><Relationship Id="rId9" Type="http://schemas.openxmlformats.org/officeDocument/2006/relationships/slide" Target="slide29.xml"/><Relationship Id="rId14" Type="http://schemas.openxmlformats.org/officeDocument/2006/relationships/slide" Target="slide68.xml"/><Relationship Id="rId22" Type="http://schemas.openxmlformats.org/officeDocument/2006/relationships/slide" Target="slide136.xml"/><Relationship Id="rId27" Type="http://schemas.openxmlformats.org/officeDocument/2006/relationships/slide" Target="slide16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6300" dirty="0"/>
              <a:t>5 The Network Layer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Datagram (1)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zh-CN" sz="2000">
                <a:latin typeface="Times New Roman" pitchFamily="18" charset="0"/>
              </a:rPr>
              <a:t>Routing within a datagram subnet</a:t>
            </a:r>
          </a:p>
        </p:txBody>
      </p:sp>
      <p:pic>
        <p:nvPicPr>
          <p:cNvPr id="25603" name="Picture 4" descr="5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538288"/>
            <a:ext cx="6769100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IPv4 Header (1)</a:t>
            </a:r>
          </a:p>
        </p:txBody>
      </p:sp>
      <p:sp>
        <p:nvSpPr>
          <p:cNvPr id="404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Version (4 bits)</a:t>
            </a:r>
          </a:p>
          <a:p>
            <a:pPr eaLnBrk="1" hangingPunct="1"/>
            <a:r>
              <a:rPr lang="en-US" altLang="zh-CN" sz="2400" dirty="0"/>
              <a:t>IHL(4 bits)</a:t>
            </a:r>
          </a:p>
          <a:p>
            <a:pPr lvl="1" eaLnBrk="1" hangingPunct="1"/>
            <a:r>
              <a:rPr lang="en-US" altLang="zh-CN" sz="2000" dirty="0"/>
              <a:t>How long the header is, in 32-bit words, Val:5~15, 20~60 bytes</a:t>
            </a:r>
          </a:p>
          <a:p>
            <a:pPr eaLnBrk="1" hangingPunct="1"/>
            <a:r>
              <a:rPr lang="en-US" altLang="zh-CN" sz="2400" dirty="0"/>
              <a:t>The Differentiated services field</a:t>
            </a:r>
          </a:p>
          <a:p>
            <a:pPr lvl="1" eaLnBrk="1" hangingPunct="1"/>
            <a:r>
              <a:rPr lang="en-US" altLang="zh-CN" sz="2000" dirty="0"/>
              <a:t>Originally, it was called the Type of service field </a:t>
            </a:r>
            <a:r>
              <a:rPr lang="zh-CN" altLang="en-US" sz="2000" dirty="0"/>
              <a:t>（</a:t>
            </a:r>
            <a:r>
              <a:rPr lang="en-US" altLang="zh-CN" sz="2000" dirty="0"/>
              <a:t>TOS</a:t>
            </a:r>
            <a:r>
              <a:rPr lang="zh-CN" altLang="en-US" sz="2000" dirty="0"/>
              <a:t>）</a:t>
            </a:r>
          </a:p>
          <a:p>
            <a:pPr lvl="2" eaLnBrk="1" hangingPunct="1"/>
            <a:r>
              <a:rPr lang="en-US" altLang="zh-CN" sz="1800" strike="dblStrike" dirty="0"/>
              <a:t>a 3-bit </a:t>
            </a:r>
            <a:r>
              <a:rPr lang="en-US" altLang="zh-CN" sz="1800" strike="dblStrike" dirty="0">
                <a:solidFill>
                  <a:srgbClr val="993300"/>
                </a:solidFill>
              </a:rPr>
              <a:t>Precedence</a:t>
            </a:r>
            <a:r>
              <a:rPr lang="en-US" altLang="zh-CN" sz="1800" strike="dblStrike" dirty="0"/>
              <a:t> field: (Priority 0~7)</a:t>
            </a:r>
          </a:p>
          <a:p>
            <a:pPr lvl="2" eaLnBrk="1" hangingPunct="1"/>
            <a:r>
              <a:rPr lang="en-US" altLang="zh-CN" sz="1800" strike="dblStrike" dirty="0"/>
              <a:t>3 flags: </a:t>
            </a:r>
            <a:r>
              <a:rPr lang="en-US" altLang="zh-CN" sz="1800" strike="dblStrike" dirty="0">
                <a:solidFill>
                  <a:srgbClr val="993300"/>
                </a:solidFill>
              </a:rPr>
              <a:t>D</a:t>
            </a:r>
            <a:r>
              <a:rPr lang="en-US" altLang="zh-CN" sz="1800" strike="dblStrike" dirty="0"/>
              <a:t>elay, </a:t>
            </a:r>
            <a:r>
              <a:rPr lang="en-US" altLang="zh-CN" sz="1800" strike="dblStrike" dirty="0">
                <a:solidFill>
                  <a:srgbClr val="993300"/>
                </a:solidFill>
              </a:rPr>
              <a:t>T</a:t>
            </a:r>
            <a:r>
              <a:rPr lang="en-US" altLang="zh-CN" sz="1800" strike="dblStrike" dirty="0"/>
              <a:t>hroughput, </a:t>
            </a:r>
            <a:r>
              <a:rPr lang="en-US" altLang="zh-CN" sz="1800" strike="dblStrike" dirty="0">
                <a:solidFill>
                  <a:srgbClr val="993300"/>
                </a:solidFill>
              </a:rPr>
              <a:t>R</a:t>
            </a:r>
            <a:r>
              <a:rPr lang="en-US" altLang="zh-CN" sz="1800" strike="dblStrike" dirty="0"/>
              <a:t>eliability</a:t>
            </a:r>
          </a:p>
          <a:p>
            <a:pPr lvl="1" eaLnBrk="1" hangingPunct="1"/>
            <a:r>
              <a:rPr lang="en-US" altLang="zh-CN" sz="2000" b="1" dirty="0">
                <a:solidFill>
                  <a:srgbClr val="FF0000"/>
                </a:solidFill>
              </a:rPr>
              <a:t>Now</a:t>
            </a:r>
            <a:r>
              <a:rPr lang="en-US" altLang="zh-CN" sz="2000" dirty="0"/>
              <a:t>, the top 6 bits are used to mark the packet with its </a:t>
            </a:r>
            <a:r>
              <a:rPr lang="en-US" altLang="zh-CN" sz="2000" dirty="0">
                <a:solidFill>
                  <a:srgbClr val="FF0000"/>
                </a:solidFill>
              </a:rPr>
              <a:t>service class </a:t>
            </a:r>
            <a:r>
              <a:rPr lang="en-US" altLang="zh-CN" sz="2000" dirty="0"/>
              <a:t>the bottom 2 bits are used to carry explicit congestion notification </a:t>
            </a:r>
            <a:r>
              <a:rPr lang="en-US" altLang="zh-CN" sz="2000" dirty="0">
                <a:solidFill>
                  <a:srgbClr val="FF0000"/>
                </a:solidFill>
              </a:rPr>
              <a:t>(ECN) </a:t>
            </a:r>
            <a:r>
              <a:rPr lang="en-US" altLang="zh-CN" sz="2000" dirty="0"/>
              <a:t>information</a:t>
            </a:r>
            <a:endParaRPr lang="en-US" altLang="zh-CN" sz="1800" dirty="0"/>
          </a:p>
          <a:p>
            <a:pPr eaLnBrk="1" hangingPunct="1"/>
            <a:r>
              <a:rPr lang="en-US" altLang="zh-CN" sz="2400" dirty="0"/>
              <a:t>Total Length(16 bits) </a:t>
            </a:r>
          </a:p>
          <a:p>
            <a:pPr lvl="1" eaLnBrk="1" hangingPunct="1"/>
            <a:r>
              <a:rPr lang="en-US" altLang="zh-CN" sz="2000" dirty="0"/>
              <a:t>Includes </a:t>
            </a:r>
            <a:r>
              <a:rPr lang="en-US" altLang="zh-CN" sz="2000" dirty="0">
                <a:solidFill>
                  <a:srgbClr val="CC0000"/>
                </a:solidFill>
              </a:rPr>
              <a:t>both header and data</a:t>
            </a:r>
            <a:r>
              <a:rPr lang="en-US" altLang="zh-CN" sz="2000" dirty="0"/>
              <a:t>, in bytes</a:t>
            </a:r>
          </a:p>
          <a:p>
            <a:pPr lvl="1" eaLnBrk="1" hangingPunct="1"/>
            <a:r>
              <a:rPr lang="en-US" altLang="zh-CN" sz="2000" dirty="0"/>
              <a:t>The maximum length is 65,535 bytes</a:t>
            </a:r>
          </a:p>
          <a:p>
            <a:pPr marL="457200" lvl="1" indent="0" eaLnBrk="1" hangingPunct="1">
              <a:buNone/>
            </a:pPr>
            <a:r>
              <a:rPr lang="pt-BR" altLang="zh-CN" sz="2000" dirty="0"/>
              <a:t>45 00 00 30 </a:t>
            </a:r>
          </a:p>
          <a:p>
            <a:pPr marL="457200" lvl="1" indent="0" eaLnBrk="1" hangingPunct="1"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IPv4 Header (2)</a:t>
            </a:r>
          </a:p>
        </p:txBody>
      </p:sp>
      <p:sp>
        <p:nvSpPr>
          <p:cNvPr id="405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Identification (16 bits)</a:t>
            </a:r>
          </a:p>
          <a:p>
            <a:pPr lvl="1" eaLnBrk="1" hangingPunct="1"/>
            <a:r>
              <a:rPr lang="en-US" altLang="zh-CN" sz="2000" dirty="0"/>
              <a:t>Allow the destination host to determine which datagram a newly arrived </a:t>
            </a:r>
            <a:r>
              <a:rPr lang="en-US" altLang="zh-CN" sz="2000" dirty="0">
                <a:solidFill>
                  <a:srgbClr val="CC0000"/>
                </a:solidFill>
              </a:rPr>
              <a:t>fragment</a:t>
            </a:r>
            <a:r>
              <a:rPr lang="en-US" altLang="zh-CN" sz="2000" dirty="0"/>
              <a:t> belongs to</a:t>
            </a:r>
          </a:p>
          <a:p>
            <a:pPr lvl="1" eaLnBrk="1" hangingPunct="1"/>
            <a:r>
              <a:rPr lang="en-US" altLang="zh-CN" sz="2000" dirty="0"/>
              <a:t>All the fragments of a datagram contain the </a:t>
            </a:r>
            <a:r>
              <a:rPr lang="en-US" altLang="zh-CN" sz="2000" dirty="0">
                <a:solidFill>
                  <a:srgbClr val="CC0000"/>
                </a:solidFill>
              </a:rPr>
              <a:t>same Identification</a:t>
            </a:r>
            <a:r>
              <a:rPr lang="en-US" altLang="zh-CN" sz="2000" dirty="0"/>
              <a:t> value</a:t>
            </a:r>
          </a:p>
          <a:p>
            <a:pPr eaLnBrk="1" hangingPunct="1"/>
            <a:r>
              <a:rPr lang="en-US" altLang="zh-CN" sz="2400" dirty="0"/>
              <a:t>DF (1 bit)</a:t>
            </a:r>
          </a:p>
          <a:p>
            <a:pPr lvl="1" eaLnBrk="1" hangingPunct="1"/>
            <a:r>
              <a:rPr lang="en-US" altLang="zh-CN" sz="2000" dirty="0">
                <a:solidFill>
                  <a:srgbClr val="CC0000"/>
                </a:solidFill>
              </a:rPr>
              <a:t>Don't Fragment</a:t>
            </a:r>
            <a:r>
              <a:rPr lang="en-US" altLang="zh-CN" sz="2000" dirty="0"/>
              <a:t>. It is an order to the routers not to fragment the datagram (</a:t>
            </a:r>
            <a:r>
              <a:rPr lang="en-US" altLang="zh-CN" sz="2000" dirty="0">
                <a:solidFill>
                  <a:srgbClr val="FF0000"/>
                </a:solidFill>
              </a:rPr>
              <a:t>Originally</a:t>
            </a:r>
            <a:r>
              <a:rPr lang="en-US" altLang="zh-CN" sz="2000" dirty="0"/>
              <a:t>, it  was intended to support hosts incapable of putting the pieces back together again. </a:t>
            </a:r>
            <a:r>
              <a:rPr lang="en-US" altLang="zh-CN" sz="2000" dirty="0">
                <a:solidFill>
                  <a:srgbClr val="FF0000"/>
                </a:solidFill>
              </a:rPr>
              <a:t>Now</a:t>
            </a:r>
            <a:r>
              <a:rPr lang="en-US" altLang="zh-CN" sz="2000" dirty="0"/>
              <a:t> it is used as part of the process to discover the path MTU)</a:t>
            </a:r>
          </a:p>
          <a:p>
            <a:pPr eaLnBrk="1" hangingPunct="1"/>
            <a:r>
              <a:rPr lang="en-US" altLang="zh-CN" sz="2400" dirty="0"/>
              <a:t>MF (1 bit)</a:t>
            </a:r>
          </a:p>
          <a:p>
            <a:pPr lvl="1" eaLnBrk="1" hangingPunct="1"/>
            <a:r>
              <a:rPr lang="en-US" altLang="zh-CN" sz="2000" dirty="0">
                <a:solidFill>
                  <a:srgbClr val="CC0000"/>
                </a:solidFill>
              </a:rPr>
              <a:t>More</a:t>
            </a:r>
            <a:r>
              <a:rPr lang="en-US" altLang="zh-CN" sz="2000" dirty="0"/>
              <a:t> Fragments</a:t>
            </a:r>
          </a:p>
          <a:p>
            <a:pPr eaLnBrk="1" hangingPunct="1"/>
            <a:r>
              <a:rPr lang="en-US" altLang="zh-CN" sz="2400" dirty="0"/>
              <a:t> Fragment offset (13 bits)</a:t>
            </a:r>
          </a:p>
          <a:p>
            <a:pPr lvl="1" eaLnBrk="1" hangingPunct="1"/>
            <a:r>
              <a:rPr lang="en-US" altLang="zh-CN" sz="2000" dirty="0"/>
              <a:t>Tell where in the current datagram this fragment belongs, </a:t>
            </a:r>
            <a:r>
              <a:rPr lang="en-US" altLang="zh-CN" sz="2000" dirty="0">
                <a:solidFill>
                  <a:srgbClr val="CC0000"/>
                </a:solidFill>
              </a:rPr>
              <a:t>in 8 bytes</a:t>
            </a:r>
            <a:r>
              <a:rPr lang="en-US" altLang="zh-CN" sz="2000" dirty="0"/>
              <a:t> (0~8191)</a:t>
            </a:r>
          </a:p>
          <a:p>
            <a:pPr marL="457200" lvl="1" indent="0" eaLnBrk="1" hangingPunct="1">
              <a:buNone/>
            </a:pPr>
            <a:r>
              <a:rPr lang="pt-BR" altLang="zh-CN" sz="2000" dirty="0"/>
              <a:t>82 fc 40 00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IPv4 Header (3)</a:t>
            </a:r>
          </a:p>
        </p:txBody>
      </p:sp>
      <p:sp>
        <p:nvSpPr>
          <p:cNvPr id="406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TTL: Time to live (8 bits)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A counter used to limit packet </a:t>
            </a:r>
            <a:r>
              <a:rPr lang="en-US" altLang="zh-CN" sz="2000" dirty="0">
                <a:solidFill>
                  <a:srgbClr val="CC0000"/>
                </a:solidFill>
              </a:rPr>
              <a:t>lifetimes</a:t>
            </a:r>
            <a:r>
              <a:rPr lang="en-US" altLang="zh-CN" sz="2000" dirty="0"/>
              <a:t>. It is supposed to count time in </a:t>
            </a:r>
            <a:r>
              <a:rPr lang="en-US" altLang="zh-CN" sz="2000" dirty="0">
                <a:solidFill>
                  <a:srgbClr val="CC0000"/>
                </a:solidFill>
              </a:rPr>
              <a:t>seconds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It must be </a:t>
            </a:r>
            <a:r>
              <a:rPr lang="en-US" altLang="zh-CN" sz="2000" dirty="0">
                <a:solidFill>
                  <a:srgbClr val="CC0000"/>
                </a:solidFill>
              </a:rPr>
              <a:t>decremented on each hop</a:t>
            </a:r>
            <a:r>
              <a:rPr lang="en-US" altLang="zh-CN" sz="2000" dirty="0"/>
              <a:t> 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When it hits </a:t>
            </a:r>
            <a:r>
              <a:rPr lang="en-US" altLang="zh-CN" sz="2000" dirty="0">
                <a:solidFill>
                  <a:srgbClr val="CC0000"/>
                </a:solidFill>
              </a:rPr>
              <a:t>zero</a:t>
            </a:r>
            <a:r>
              <a:rPr lang="en-US" altLang="zh-CN" sz="2000" dirty="0"/>
              <a:t>, the packet is discarded and a warning packet is sent back to the source host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Protocol field (8 bits)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Which transport process to give it to (TCP/UDP,…)</a:t>
            </a:r>
          </a:p>
          <a:p>
            <a:pPr marL="457200" lvl="1" indent="0" eaLnBrk="1" hangingPunct="1">
              <a:spcBef>
                <a:spcPct val="5000"/>
              </a:spcBef>
              <a:buNone/>
            </a:pPr>
            <a:r>
              <a:rPr lang="en-US" altLang="zh-CN" sz="2000" dirty="0"/>
              <a:t>1-ICMP, 6-TCP, 17-UDP,89-OSPF,</a:t>
            </a:r>
          </a:p>
          <a:p>
            <a:pPr marL="457200" lvl="1" indent="0" eaLnBrk="1" hangingPunct="1">
              <a:spcBef>
                <a:spcPct val="5000"/>
              </a:spcBef>
              <a:buNone/>
            </a:pPr>
            <a:r>
              <a:rPr lang="en-US" altLang="zh-CN" sz="2000" dirty="0"/>
              <a:t>50-AH,51-ESP,132-SCTP,...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The Header checksum (16 bits)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Verifies the header only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Must be </a:t>
            </a:r>
            <a:r>
              <a:rPr lang="en-US" altLang="zh-CN" sz="2000" dirty="0">
                <a:solidFill>
                  <a:srgbClr val="CC0000"/>
                </a:solidFill>
              </a:rPr>
              <a:t>recomputed</a:t>
            </a:r>
            <a:r>
              <a:rPr lang="en-US" altLang="zh-CN" sz="2000" dirty="0"/>
              <a:t> at each hop</a:t>
            </a:r>
          </a:p>
          <a:p>
            <a:pPr marL="0" indent="0" eaLnBrk="1" hangingPunct="1">
              <a:spcBef>
                <a:spcPct val="5000"/>
              </a:spcBef>
              <a:buNone/>
            </a:pPr>
            <a:r>
              <a:rPr lang="pt-BR" altLang="zh-CN" sz="2400" dirty="0"/>
              <a:t>  80 06 f5 a5</a:t>
            </a:r>
            <a:endParaRPr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Source &amp; Destination address(32+32 bits)</a:t>
            </a:r>
          </a:p>
          <a:p>
            <a:pPr marL="0" indent="0">
              <a:buNone/>
            </a:pPr>
            <a:r>
              <a:rPr lang="pt-BR" altLang="zh-CN" sz="2400" dirty="0"/>
              <a:t>80 a8 b1 99 </a:t>
            </a:r>
          </a:p>
          <a:p>
            <a:pPr marL="0" indent="0">
              <a:buNone/>
            </a:pPr>
            <a:r>
              <a:rPr lang="pt-BR" altLang="zh-CN" sz="2400" dirty="0"/>
              <a:t>3b 40 6e d5</a:t>
            </a:r>
            <a:endParaRPr lang="zh-CN" altLang="zh-CN" sz="2400" dirty="0"/>
          </a:p>
          <a:p>
            <a:pPr marL="0" indent="0" eaLnBrk="1" hangingPunct="1">
              <a:spcBef>
                <a:spcPct val="5000"/>
              </a:spcBef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/>
              <a:t>45 00 00 30 </a:t>
            </a:r>
          </a:p>
          <a:p>
            <a:pPr marL="0" indent="0">
              <a:buNone/>
            </a:pPr>
            <a:r>
              <a:rPr lang="pt-BR" altLang="zh-CN" dirty="0"/>
              <a:t>   82 fc 40 00 </a:t>
            </a:r>
          </a:p>
          <a:p>
            <a:pPr marL="0" indent="0">
              <a:buNone/>
            </a:pPr>
            <a:r>
              <a:rPr lang="pt-BR" altLang="zh-CN" dirty="0"/>
              <a:t>   80 06 f5 a5 </a:t>
            </a:r>
          </a:p>
          <a:p>
            <a:pPr marL="0" indent="0">
              <a:buNone/>
            </a:pPr>
            <a:r>
              <a:rPr lang="pt-BR" altLang="zh-CN" dirty="0"/>
              <a:t>   80 a8 b1 99 </a:t>
            </a:r>
          </a:p>
          <a:p>
            <a:pPr marL="0" indent="0">
              <a:buNone/>
            </a:pPr>
            <a:r>
              <a:rPr lang="pt-BR" altLang="zh-CN" dirty="0"/>
              <a:t>   3b 40 6e d5</a:t>
            </a:r>
            <a:endParaRPr lang="zh-CN" altLang="zh-CN" dirty="0"/>
          </a:p>
          <a:p>
            <a:pPr marL="0" indent="0">
              <a:buNone/>
            </a:pPr>
            <a:r>
              <a:rPr lang="it-IT" altLang="zh-CN" dirty="0"/>
              <a:t>   06 64 31 ba 22 68 b9 90 00 00 00 00 70   02 ff ff ec e2 00 00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2" y="4253286"/>
            <a:ext cx="8532440" cy="26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774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/>
              <a:t>45 00 00 30</a:t>
            </a:r>
          </a:p>
          <a:p>
            <a:pPr marL="0" indent="0">
              <a:buNone/>
            </a:pPr>
            <a:r>
              <a:rPr lang="pt-BR" altLang="zh-CN" dirty="0"/>
              <a:t>   00 00 40 00 </a:t>
            </a:r>
          </a:p>
          <a:p>
            <a:pPr marL="0" indent="0">
              <a:buNone/>
            </a:pPr>
            <a:r>
              <a:rPr lang="pt-BR" altLang="zh-CN" dirty="0"/>
              <a:t>  40 06 b8 a2 </a:t>
            </a:r>
          </a:p>
          <a:p>
            <a:pPr marL="0" indent="0">
              <a:buNone/>
            </a:pPr>
            <a:r>
              <a:rPr lang="pt-BR" altLang="zh-CN" dirty="0"/>
              <a:t>  3b 40 6e d5 </a:t>
            </a:r>
          </a:p>
          <a:p>
            <a:pPr marL="0" indent="0">
              <a:buNone/>
            </a:pPr>
            <a:r>
              <a:rPr lang="pt-BR" altLang="zh-CN" dirty="0"/>
              <a:t>  80 a8 b1 99</a:t>
            </a:r>
            <a:endParaRPr lang="zh-CN" altLang="zh-CN" dirty="0"/>
          </a:p>
          <a:p>
            <a:pPr marL="0" indent="0">
              <a:buNone/>
            </a:pPr>
            <a:r>
              <a:rPr lang="pt-BR" altLang="zh-CN" dirty="0"/>
              <a:t>  31 ba 06 64 5b 9f f7 1c 22 68 b9 91 70 12 20 00 83 45 00 00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2" y="4253286"/>
            <a:ext cx="8532440" cy="26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037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Some of the IP options </a:t>
            </a:r>
          </a:p>
        </p:txBody>
      </p:sp>
      <p:sp>
        <p:nvSpPr>
          <p:cNvPr id="4075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765175"/>
            <a:ext cx="8659812" cy="4264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dirty="0"/>
              <a:t>Security option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dirty="0">
                <a:solidFill>
                  <a:srgbClr val="CC0000"/>
                </a:solidFill>
              </a:rPr>
              <a:t>Strict</a:t>
            </a:r>
            <a:r>
              <a:rPr lang="en-US" altLang="zh-CN" sz="2000" dirty="0"/>
              <a:t> source routing option </a:t>
            </a:r>
          </a:p>
          <a:p>
            <a:pPr lvl="1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dirty="0"/>
              <a:t>Gives the </a:t>
            </a:r>
            <a:r>
              <a:rPr lang="en-US" altLang="zh-CN" sz="1800" dirty="0">
                <a:solidFill>
                  <a:srgbClr val="CC0000"/>
                </a:solidFill>
              </a:rPr>
              <a:t>complete path</a:t>
            </a:r>
            <a:r>
              <a:rPr lang="en-US" altLang="zh-CN" sz="1800" dirty="0"/>
              <a:t> from source to destination as a sequence of IP addresses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dirty="0">
                <a:solidFill>
                  <a:srgbClr val="CC0000"/>
                </a:solidFill>
              </a:rPr>
              <a:t>Loose</a:t>
            </a:r>
            <a:r>
              <a:rPr lang="en-US" altLang="zh-CN" sz="2000" dirty="0"/>
              <a:t> source routing option</a:t>
            </a:r>
          </a:p>
          <a:p>
            <a:pPr lvl="1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dirty="0"/>
              <a:t>Requires the packet to traverse the </a:t>
            </a:r>
            <a:r>
              <a:rPr lang="en-US" altLang="zh-CN" sz="1800" dirty="0">
                <a:solidFill>
                  <a:srgbClr val="CC0000"/>
                </a:solidFill>
              </a:rPr>
              <a:t>list of routers</a:t>
            </a:r>
            <a:r>
              <a:rPr lang="en-US" altLang="zh-CN" sz="1800" dirty="0"/>
              <a:t> specified, and in the order specified, but it is allowed to pass through other routers on the way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dirty="0"/>
              <a:t>Record route option</a:t>
            </a:r>
          </a:p>
          <a:p>
            <a:pPr lvl="1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dirty="0"/>
              <a:t>Tells the routers along the path to append their IP address to the option field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dirty="0"/>
              <a:t>The Timestamp option</a:t>
            </a:r>
          </a:p>
          <a:p>
            <a:pPr lvl="1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dirty="0"/>
              <a:t>Like the Record route option, except that in addition to recording its 32-bit IP address, each router also records a 32-bit timestamp</a:t>
            </a:r>
          </a:p>
        </p:txBody>
      </p:sp>
      <p:pic>
        <p:nvPicPr>
          <p:cNvPr id="407555" name="Picture 4" descr="5-5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92188" y="4724400"/>
            <a:ext cx="6434137" cy="1866900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Example3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2" y="1124744"/>
            <a:ext cx="8806386" cy="4176464"/>
          </a:xfrm>
        </p:spPr>
      </p:pic>
    </p:spTree>
    <p:extLst>
      <p:ext uri="{BB962C8B-B14F-4D97-AF65-F5344CB8AC3E}">
        <p14:creationId xmlns:p14="http://schemas.microsoft.com/office/powerpoint/2010/main" val="229906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IP Addresses</a:t>
            </a:r>
          </a:p>
        </p:txBody>
      </p:sp>
    </p:spTree>
    <p:extLst>
      <p:ext uri="{BB962C8B-B14F-4D97-AF65-F5344CB8AC3E}">
        <p14:creationId xmlns:p14="http://schemas.microsoft.com/office/powerpoint/2010/main" val="2994562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Class A, B, C, and D formats  </a:t>
            </a:r>
          </a:p>
        </p:txBody>
      </p:sp>
      <p:pic>
        <p:nvPicPr>
          <p:cNvPr id="421890" name="Picture 3" descr="5-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763" y="908050"/>
            <a:ext cx="7521575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1891" name="Rectangle 4"/>
          <p:cNvSpPr>
            <a:spLocks noChangeArrowheads="1"/>
          </p:cNvSpPr>
          <p:nvPr/>
        </p:nvSpPr>
        <p:spPr bwMode="auto">
          <a:xfrm>
            <a:off x="755650" y="4868863"/>
            <a:ext cx="712946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2800">
                <a:solidFill>
                  <a:srgbClr val="000099"/>
                </a:solidFill>
                <a:latin typeface="Times New Roman" pitchFamily="18" charset="0"/>
              </a:rPr>
              <a:t>ICANN (Internet Corporation for Assigned Names and Numbers) </a:t>
            </a:r>
          </a:p>
        </p:txBody>
      </p:sp>
    </p:spTree>
    <p:extLst>
      <p:ext uri="{BB962C8B-B14F-4D97-AF65-F5344CB8AC3E}">
        <p14:creationId xmlns:p14="http://schemas.microsoft.com/office/powerpoint/2010/main" val="42773623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Special IP addresses</a:t>
            </a:r>
          </a:p>
        </p:txBody>
      </p:sp>
      <p:pic>
        <p:nvPicPr>
          <p:cNvPr id="422914" name="Picture 3" descr="5-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052513"/>
            <a:ext cx="8410575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09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Datagram(3)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2677F4-089C-4EC2-9C20-0408FBBD925B}"/>
              </a:ext>
            </a:extLst>
          </p:cNvPr>
          <p:cNvGrpSpPr/>
          <p:nvPr/>
        </p:nvGrpSpPr>
        <p:grpSpPr>
          <a:xfrm>
            <a:off x="1543085" y="3683804"/>
            <a:ext cx="5173662" cy="2112767"/>
            <a:chOff x="2005013" y="3556000"/>
            <a:chExt cx="4503737" cy="1968500"/>
          </a:xfrm>
        </p:grpSpPr>
        <p:pic>
          <p:nvPicPr>
            <p:cNvPr id="27668" name="Picture 65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05013" y="4330700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9" name="Rectangle 66"/>
            <p:cNvSpPr>
              <a:spLocks noChangeArrowheads="1"/>
            </p:cNvSpPr>
            <p:nvPr/>
          </p:nvSpPr>
          <p:spPr bwMode="auto">
            <a:xfrm>
              <a:off x="2076450" y="4344988"/>
              <a:ext cx="2936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27670" name="Line 67"/>
            <p:cNvSpPr>
              <a:spLocks noChangeShapeType="1"/>
            </p:cNvSpPr>
            <p:nvPr/>
          </p:nvSpPr>
          <p:spPr bwMode="auto">
            <a:xfrm flipV="1">
              <a:off x="3140075" y="4092575"/>
              <a:ext cx="669925" cy="346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1" name="Line 68"/>
            <p:cNvSpPr>
              <a:spLocks noChangeShapeType="1"/>
            </p:cNvSpPr>
            <p:nvPr/>
          </p:nvSpPr>
          <p:spPr bwMode="auto">
            <a:xfrm>
              <a:off x="3094038" y="4519613"/>
              <a:ext cx="739775" cy="4143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2" name="Line 69"/>
            <p:cNvSpPr>
              <a:spLocks noChangeShapeType="1"/>
            </p:cNvSpPr>
            <p:nvPr/>
          </p:nvSpPr>
          <p:spPr bwMode="auto">
            <a:xfrm flipV="1">
              <a:off x="4008438" y="4057650"/>
              <a:ext cx="1268412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3" name="Line 70"/>
            <p:cNvSpPr>
              <a:spLocks noChangeShapeType="1"/>
            </p:cNvSpPr>
            <p:nvPr/>
          </p:nvSpPr>
          <p:spPr bwMode="auto">
            <a:xfrm>
              <a:off x="5359400" y="4154488"/>
              <a:ext cx="0" cy="6937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4" name="Line 71"/>
            <p:cNvSpPr>
              <a:spLocks noChangeShapeType="1"/>
            </p:cNvSpPr>
            <p:nvPr/>
          </p:nvSpPr>
          <p:spPr bwMode="auto">
            <a:xfrm flipV="1">
              <a:off x="3976688" y="4983163"/>
              <a:ext cx="1268412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5" name="Line 72"/>
            <p:cNvSpPr>
              <a:spLocks noChangeShapeType="1"/>
            </p:cNvSpPr>
            <p:nvPr/>
          </p:nvSpPr>
          <p:spPr bwMode="auto">
            <a:xfrm flipH="1">
              <a:off x="3948113" y="4138613"/>
              <a:ext cx="1350962" cy="7953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676" name="Group 73"/>
            <p:cNvGrpSpPr>
              <a:grpSpLocks/>
            </p:cNvGrpSpPr>
            <p:nvPr/>
          </p:nvGrpSpPr>
          <p:grpSpPr bwMode="auto">
            <a:xfrm>
              <a:off x="2921000" y="4349750"/>
              <a:ext cx="282575" cy="306388"/>
              <a:chOff x="1280" y="3144"/>
              <a:chExt cx="178" cy="193"/>
            </a:xfrm>
          </p:grpSpPr>
          <p:sp>
            <p:nvSpPr>
              <p:cNvPr id="27719" name="Oval 74"/>
              <p:cNvSpPr>
                <a:spLocks noChangeArrowheads="1"/>
              </p:cNvSpPr>
              <p:nvPr/>
            </p:nvSpPr>
            <p:spPr bwMode="auto">
              <a:xfrm>
                <a:off x="1280" y="3144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0" name="Rectangle 75"/>
              <p:cNvSpPr>
                <a:spLocks noChangeArrowheads="1"/>
              </p:cNvSpPr>
              <p:nvPr/>
            </p:nvSpPr>
            <p:spPr bwMode="auto">
              <a:xfrm>
                <a:off x="1284" y="3164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grpSp>
          <p:nvGrpSpPr>
            <p:cNvPr id="27677" name="Group 76"/>
            <p:cNvGrpSpPr>
              <a:grpSpLocks/>
            </p:cNvGrpSpPr>
            <p:nvPr/>
          </p:nvGrpSpPr>
          <p:grpSpPr bwMode="auto">
            <a:xfrm>
              <a:off x="3741738" y="3913188"/>
              <a:ext cx="282575" cy="306387"/>
              <a:chOff x="1797" y="2869"/>
              <a:chExt cx="178" cy="193"/>
            </a:xfrm>
          </p:grpSpPr>
          <p:sp>
            <p:nvSpPr>
              <p:cNvPr id="27717" name="Oval 77"/>
              <p:cNvSpPr>
                <a:spLocks noChangeArrowheads="1"/>
              </p:cNvSpPr>
              <p:nvPr/>
            </p:nvSpPr>
            <p:spPr bwMode="auto">
              <a:xfrm>
                <a:off x="1797" y="2869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18" name="Rectangle 78"/>
              <p:cNvSpPr>
                <a:spLocks noChangeArrowheads="1"/>
              </p:cNvSpPr>
              <p:nvPr/>
            </p:nvSpPr>
            <p:spPr bwMode="auto">
              <a:xfrm>
                <a:off x="1801" y="2889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27678" name="Group 79"/>
            <p:cNvGrpSpPr>
              <a:grpSpLocks/>
            </p:cNvGrpSpPr>
            <p:nvPr/>
          </p:nvGrpSpPr>
          <p:grpSpPr bwMode="auto">
            <a:xfrm>
              <a:off x="3732213" y="4835525"/>
              <a:ext cx="282575" cy="306388"/>
              <a:chOff x="1791" y="3450"/>
              <a:chExt cx="178" cy="193"/>
            </a:xfrm>
          </p:grpSpPr>
          <p:sp>
            <p:nvSpPr>
              <p:cNvPr id="27715" name="Oval 80"/>
              <p:cNvSpPr>
                <a:spLocks noChangeArrowheads="1"/>
              </p:cNvSpPr>
              <p:nvPr/>
            </p:nvSpPr>
            <p:spPr bwMode="auto">
              <a:xfrm>
                <a:off x="1791" y="3450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16" name="Rectangle 81"/>
              <p:cNvSpPr>
                <a:spLocks noChangeArrowheads="1"/>
              </p:cNvSpPr>
              <p:nvPr/>
            </p:nvSpPr>
            <p:spPr bwMode="auto">
              <a:xfrm>
                <a:off x="1795" y="3470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3</a:t>
                </a:r>
              </a:p>
            </p:txBody>
          </p:sp>
        </p:grpSp>
        <p:grpSp>
          <p:nvGrpSpPr>
            <p:cNvPr id="27679" name="Group 82"/>
            <p:cNvGrpSpPr>
              <a:grpSpLocks/>
            </p:cNvGrpSpPr>
            <p:nvPr/>
          </p:nvGrpSpPr>
          <p:grpSpPr bwMode="auto">
            <a:xfrm>
              <a:off x="5208588" y="3890963"/>
              <a:ext cx="282575" cy="306387"/>
              <a:chOff x="2721" y="2855"/>
              <a:chExt cx="178" cy="193"/>
            </a:xfrm>
          </p:grpSpPr>
          <p:sp>
            <p:nvSpPr>
              <p:cNvPr id="27713" name="Oval 83"/>
              <p:cNvSpPr>
                <a:spLocks noChangeArrowheads="1"/>
              </p:cNvSpPr>
              <p:nvPr/>
            </p:nvSpPr>
            <p:spPr bwMode="auto">
              <a:xfrm>
                <a:off x="2721" y="2855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14" name="Rectangle 84"/>
              <p:cNvSpPr>
                <a:spLocks noChangeArrowheads="1"/>
              </p:cNvSpPr>
              <p:nvPr/>
            </p:nvSpPr>
            <p:spPr bwMode="auto">
              <a:xfrm>
                <a:off x="2725" y="2875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4</a:t>
                </a:r>
              </a:p>
            </p:txBody>
          </p:sp>
        </p:grpSp>
        <p:grpSp>
          <p:nvGrpSpPr>
            <p:cNvPr id="27680" name="Group 85"/>
            <p:cNvGrpSpPr>
              <a:grpSpLocks/>
            </p:cNvGrpSpPr>
            <p:nvPr/>
          </p:nvGrpSpPr>
          <p:grpSpPr bwMode="auto">
            <a:xfrm>
              <a:off x="5221288" y="4835525"/>
              <a:ext cx="282575" cy="306388"/>
              <a:chOff x="2729" y="3450"/>
              <a:chExt cx="178" cy="193"/>
            </a:xfrm>
          </p:grpSpPr>
          <p:sp>
            <p:nvSpPr>
              <p:cNvPr id="27711" name="Oval 86"/>
              <p:cNvSpPr>
                <a:spLocks noChangeArrowheads="1"/>
              </p:cNvSpPr>
              <p:nvPr/>
            </p:nvSpPr>
            <p:spPr bwMode="auto">
              <a:xfrm>
                <a:off x="2729" y="3450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12" name="Rectangle 87"/>
              <p:cNvSpPr>
                <a:spLocks noChangeArrowheads="1"/>
              </p:cNvSpPr>
              <p:nvPr/>
            </p:nvSpPr>
            <p:spPr bwMode="auto">
              <a:xfrm>
                <a:off x="2733" y="3470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27681" name="Line 88"/>
            <p:cNvSpPr>
              <a:spLocks noChangeShapeType="1"/>
            </p:cNvSpPr>
            <p:nvPr/>
          </p:nvSpPr>
          <p:spPr bwMode="auto">
            <a:xfrm>
              <a:off x="2373313" y="4483100"/>
              <a:ext cx="5635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82" name="Line 89"/>
            <p:cNvSpPr>
              <a:spLocks noChangeShapeType="1"/>
            </p:cNvSpPr>
            <p:nvPr/>
          </p:nvSpPr>
          <p:spPr bwMode="auto">
            <a:xfrm>
              <a:off x="5505450" y="5024438"/>
              <a:ext cx="561975" cy="1508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83" name="Line 90"/>
            <p:cNvSpPr>
              <a:spLocks noChangeShapeType="1"/>
            </p:cNvSpPr>
            <p:nvPr/>
          </p:nvSpPr>
          <p:spPr bwMode="auto">
            <a:xfrm flipV="1">
              <a:off x="5451475" y="3787775"/>
              <a:ext cx="539750" cy="207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7684" name="Picture 9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889625" y="3579813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5" name="Rectangle 92"/>
            <p:cNvSpPr>
              <a:spLocks noChangeArrowheads="1"/>
            </p:cNvSpPr>
            <p:nvPr/>
          </p:nvSpPr>
          <p:spPr bwMode="auto">
            <a:xfrm>
              <a:off x="5970588" y="3594100"/>
              <a:ext cx="2936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B</a:t>
              </a:r>
            </a:p>
          </p:txBody>
        </p:sp>
        <p:pic>
          <p:nvPicPr>
            <p:cNvPr id="27686" name="Picture 9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10275" y="5064125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87" name="Rectangle 94"/>
            <p:cNvSpPr>
              <a:spLocks noChangeArrowheads="1"/>
            </p:cNvSpPr>
            <p:nvPr/>
          </p:nvSpPr>
          <p:spPr bwMode="auto">
            <a:xfrm>
              <a:off x="6084888" y="5091113"/>
              <a:ext cx="293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C</a:t>
              </a:r>
            </a:p>
          </p:txBody>
        </p:sp>
        <p:grpSp>
          <p:nvGrpSpPr>
            <p:cNvPr id="27688" name="Group 95"/>
            <p:cNvGrpSpPr>
              <a:grpSpLocks/>
            </p:cNvGrpSpPr>
            <p:nvPr/>
          </p:nvGrpSpPr>
          <p:grpSpPr bwMode="auto">
            <a:xfrm>
              <a:off x="4202113" y="3719513"/>
              <a:ext cx="420687" cy="274637"/>
              <a:chOff x="2087" y="2747"/>
              <a:chExt cx="265" cy="173"/>
            </a:xfrm>
          </p:grpSpPr>
          <p:sp>
            <p:nvSpPr>
              <p:cNvPr id="27709" name="Rectangle 96"/>
              <p:cNvSpPr>
                <a:spLocks noChangeArrowheads="1"/>
              </p:cNvSpPr>
              <p:nvPr/>
            </p:nvSpPr>
            <p:spPr bwMode="auto">
              <a:xfrm>
                <a:off x="2096" y="2757"/>
                <a:ext cx="218" cy="130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10" name="Rectangle 97"/>
              <p:cNvSpPr>
                <a:spLocks noChangeArrowheads="1"/>
              </p:cNvSpPr>
              <p:nvPr/>
            </p:nvSpPr>
            <p:spPr bwMode="auto">
              <a:xfrm>
                <a:off x="2087" y="2747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B.3</a:t>
                </a:r>
              </a:p>
            </p:txBody>
          </p:sp>
        </p:grpSp>
        <p:grpSp>
          <p:nvGrpSpPr>
            <p:cNvPr id="27689" name="Group 98"/>
            <p:cNvGrpSpPr>
              <a:grpSpLocks/>
            </p:cNvGrpSpPr>
            <p:nvPr/>
          </p:nvGrpSpPr>
          <p:grpSpPr bwMode="auto">
            <a:xfrm>
              <a:off x="4602163" y="3716338"/>
              <a:ext cx="420687" cy="274637"/>
              <a:chOff x="2339" y="2745"/>
              <a:chExt cx="265" cy="173"/>
            </a:xfrm>
          </p:grpSpPr>
          <p:sp>
            <p:nvSpPr>
              <p:cNvPr id="27707" name="Rectangle 99"/>
              <p:cNvSpPr>
                <a:spLocks noChangeArrowheads="1"/>
              </p:cNvSpPr>
              <p:nvPr/>
            </p:nvSpPr>
            <p:spPr bwMode="auto">
              <a:xfrm>
                <a:off x="2348" y="2755"/>
                <a:ext cx="218" cy="137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08" name="Rectangle 100"/>
              <p:cNvSpPr>
                <a:spLocks noChangeArrowheads="1"/>
              </p:cNvSpPr>
              <p:nvPr/>
            </p:nvSpPr>
            <p:spPr bwMode="auto">
              <a:xfrm>
                <a:off x="2339" y="2745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 dirty="0">
                    <a:solidFill>
                      <a:schemeClr val="tx2"/>
                    </a:solidFill>
                  </a:rPr>
                  <a:t>B.2</a:t>
                </a:r>
              </a:p>
            </p:txBody>
          </p:sp>
        </p:grpSp>
        <p:grpSp>
          <p:nvGrpSpPr>
            <p:cNvPr id="27690" name="Group 101"/>
            <p:cNvGrpSpPr>
              <a:grpSpLocks/>
            </p:cNvGrpSpPr>
            <p:nvPr/>
          </p:nvGrpSpPr>
          <p:grpSpPr bwMode="auto">
            <a:xfrm>
              <a:off x="3090863" y="4783138"/>
              <a:ext cx="420687" cy="274637"/>
              <a:chOff x="1387" y="3417"/>
              <a:chExt cx="265" cy="173"/>
            </a:xfrm>
          </p:grpSpPr>
          <p:sp>
            <p:nvSpPr>
              <p:cNvPr id="27705" name="Rectangle 102"/>
              <p:cNvSpPr>
                <a:spLocks noChangeArrowheads="1"/>
              </p:cNvSpPr>
              <p:nvPr/>
            </p:nvSpPr>
            <p:spPr bwMode="auto">
              <a:xfrm>
                <a:off x="1396" y="3427"/>
                <a:ext cx="218" cy="137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06" name="Rectangle 103"/>
              <p:cNvSpPr>
                <a:spLocks noChangeArrowheads="1"/>
              </p:cNvSpPr>
              <p:nvPr/>
            </p:nvSpPr>
            <p:spPr bwMode="auto">
              <a:xfrm>
                <a:off x="1387" y="3417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B.1</a:t>
                </a:r>
              </a:p>
            </p:txBody>
          </p:sp>
        </p:grpSp>
        <p:grpSp>
          <p:nvGrpSpPr>
            <p:cNvPr id="27691" name="Group 104"/>
            <p:cNvGrpSpPr>
              <a:grpSpLocks/>
            </p:cNvGrpSpPr>
            <p:nvPr/>
          </p:nvGrpSpPr>
          <p:grpSpPr bwMode="auto">
            <a:xfrm>
              <a:off x="4216400" y="5002213"/>
              <a:ext cx="420688" cy="274637"/>
              <a:chOff x="2096" y="3555"/>
              <a:chExt cx="265" cy="173"/>
            </a:xfrm>
          </p:grpSpPr>
          <p:sp>
            <p:nvSpPr>
              <p:cNvPr id="27703" name="Rectangle 105"/>
              <p:cNvSpPr>
                <a:spLocks noChangeArrowheads="1"/>
              </p:cNvSpPr>
              <p:nvPr/>
            </p:nvSpPr>
            <p:spPr bwMode="auto">
              <a:xfrm>
                <a:off x="2105" y="3565"/>
                <a:ext cx="218" cy="130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04" name="Rectangle 106"/>
              <p:cNvSpPr>
                <a:spLocks noChangeArrowheads="1"/>
              </p:cNvSpPr>
              <p:nvPr/>
            </p:nvSpPr>
            <p:spPr bwMode="auto">
              <a:xfrm>
                <a:off x="2096" y="3555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C.3</a:t>
                </a:r>
              </a:p>
            </p:txBody>
          </p:sp>
        </p:grpSp>
        <p:grpSp>
          <p:nvGrpSpPr>
            <p:cNvPr id="27692" name="Group 107"/>
            <p:cNvGrpSpPr>
              <a:grpSpLocks/>
            </p:cNvGrpSpPr>
            <p:nvPr/>
          </p:nvGrpSpPr>
          <p:grpSpPr bwMode="auto">
            <a:xfrm>
              <a:off x="4616450" y="4999038"/>
              <a:ext cx="420688" cy="274637"/>
              <a:chOff x="2348" y="3553"/>
              <a:chExt cx="265" cy="173"/>
            </a:xfrm>
          </p:grpSpPr>
          <p:sp>
            <p:nvSpPr>
              <p:cNvPr id="27701" name="Rectangle 108"/>
              <p:cNvSpPr>
                <a:spLocks noChangeArrowheads="1"/>
              </p:cNvSpPr>
              <p:nvPr/>
            </p:nvSpPr>
            <p:spPr bwMode="auto">
              <a:xfrm>
                <a:off x="2357" y="3563"/>
                <a:ext cx="218" cy="137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02" name="Rectangle 109"/>
              <p:cNvSpPr>
                <a:spLocks noChangeArrowheads="1"/>
              </p:cNvSpPr>
              <p:nvPr/>
            </p:nvSpPr>
            <p:spPr bwMode="auto">
              <a:xfrm>
                <a:off x="2348" y="3553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C.2</a:t>
                </a:r>
              </a:p>
            </p:txBody>
          </p:sp>
        </p:grpSp>
        <p:grpSp>
          <p:nvGrpSpPr>
            <p:cNvPr id="27693" name="Group 110"/>
            <p:cNvGrpSpPr>
              <a:grpSpLocks/>
            </p:cNvGrpSpPr>
            <p:nvPr/>
          </p:nvGrpSpPr>
          <p:grpSpPr bwMode="auto">
            <a:xfrm>
              <a:off x="5402263" y="4276725"/>
              <a:ext cx="420687" cy="274638"/>
              <a:chOff x="2843" y="3098"/>
              <a:chExt cx="265" cy="173"/>
            </a:xfrm>
          </p:grpSpPr>
          <p:sp>
            <p:nvSpPr>
              <p:cNvPr id="27699" name="Rectangle 111"/>
              <p:cNvSpPr>
                <a:spLocks noChangeArrowheads="1"/>
              </p:cNvSpPr>
              <p:nvPr/>
            </p:nvSpPr>
            <p:spPr bwMode="auto">
              <a:xfrm>
                <a:off x="2852" y="3108"/>
                <a:ext cx="218" cy="137"/>
              </a:xfrm>
              <a:prstGeom prst="rect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00" name="Rectangle 112"/>
              <p:cNvSpPr>
                <a:spLocks noChangeArrowheads="1"/>
              </p:cNvSpPr>
              <p:nvPr/>
            </p:nvSpPr>
            <p:spPr bwMode="auto">
              <a:xfrm>
                <a:off x="2843" y="3098"/>
                <a:ext cx="26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C.1</a:t>
                </a:r>
              </a:p>
            </p:txBody>
          </p:sp>
        </p:grpSp>
        <p:sp>
          <p:nvSpPr>
            <p:cNvPr id="27694" name="AutoShape 113"/>
            <p:cNvSpPr>
              <a:spLocks noChangeArrowheads="1"/>
            </p:cNvSpPr>
            <p:nvPr/>
          </p:nvSpPr>
          <p:spPr bwMode="auto">
            <a:xfrm>
              <a:off x="4465638" y="3556000"/>
              <a:ext cx="244475" cy="182563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95" name="AutoShape 114"/>
            <p:cNvSpPr>
              <a:spLocks noChangeArrowheads="1"/>
            </p:cNvSpPr>
            <p:nvPr/>
          </p:nvSpPr>
          <p:spPr bwMode="auto">
            <a:xfrm>
              <a:off x="4581525" y="5264150"/>
              <a:ext cx="244475" cy="182563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96" name="AutoShape 115"/>
            <p:cNvSpPr>
              <a:spLocks noChangeArrowheads="1"/>
            </p:cNvSpPr>
            <p:nvPr/>
          </p:nvSpPr>
          <p:spPr bwMode="auto">
            <a:xfrm rot="1200000">
              <a:off x="3457575" y="5030788"/>
              <a:ext cx="246063" cy="182562"/>
            </a:xfrm>
            <a:prstGeom prst="rightArrow">
              <a:avLst>
                <a:gd name="adj1" fmla="val 50000"/>
                <a:gd name="adj2" fmla="val 67398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97" name="AutoShape 116"/>
            <p:cNvSpPr>
              <a:spLocks noChangeArrowheads="1"/>
            </p:cNvSpPr>
            <p:nvPr/>
          </p:nvSpPr>
          <p:spPr bwMode="auto">
            <a:xfrm>
              <a:off x="5548313" y="4587875"/>
              <a:ext cx="182562" cy="244475"/>
            </a:xfrm>
            <a:prstGeom prst="down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486F1B-F3A7-4364-B9E4-0B390EA83E30}"/>
              </a:ext>
            </a:extLst>
          </p:cNvPr>
          <p:cNvGrpSpPr/>
          <p:nvPr/>
        </p:nvGrpSpPr>
        <p:grpSpPr>
          <a:xfrm>
            <a:off x="1547813" y="1141413"/>
            <a:ext cx="5491162" cy="2095500"/>
            <a:chOff x="1547813" y="1141413"/>
            <a:chExt cx="5491162" cy="2095500"/>
          </a:xfrm>
        </p:grpSpPr>
        <p:sp>
          <p:nvSpPr>
            <p:cNvPr id="27650" name="Line 3"/>
            <p:cNvSpPr>
              <a:spLocks noChangeShapeType="1"/>
            </p:cNvSpPr>
            <p:nvPr/>
          </p:nvSpPr>
          <p:spPr bwMode="auto">
            <a:xfrm>
              <a:off x="1909763" y="2268538"/>
              <a:ext cx="1433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7651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47813" y="2049463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2" name="Line 5"/>
            <p:cNvSpPr>
              <a:spLocks noChangeShapeType="1"/>
            </p:cNvSpPr>
            <p:nvPr/>
          </p:nvSpPr>
          <p:spPr bwMode="auto">
            <a:xfrm flipV="1">
              <a:off x="4829175" y="1403350"/>
              <a:ext cx="1185863" cy="7826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" name="Line 6"/>
            <p:cNvSpPr>
              <a:spLocks noChangeShapeType="1"/>
            </p:cNvSpPr>
            <p:nvPr/>
          </p:nvSpPr>
          <p:spPr bwMode="auto">
            <a:xfrm>
              <a:off x="4843463" y="2444750"/>
              <a:ext cx="1298575" cy="5159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654" name="Group 7"/>
            <p:cNvGrpSpPr>
              <a:grpSpLocks/>
            </p:cNvGrpSpPr>
            <p:nvPr/>
          </p:nvGrpSpPr>
          <p:grpSpPr bwMode="auto">
            <a:xfrm>
              <a:off x="2120900" y="1838325"/>
              <a:ext cx="1203325" cy="284163"/>
              <a:chOff x="776" y="1562"/>
              <a:chExt cx="758" cy="179"/>
            </a:xfrm>
          </p:grpSpPr>
          <p:grpSp>
            <p:nvGrpSpPr>
              <p:cNvPr id="27756" name="Group 8"/>
              <p:cNvGrpSpPr>
                <a:grpSpLocks/>
              </p:cNvGrpSpPr>
              <p:nvPr/>
            </p:nvGrpSpPr>
            <p:grpSpPr bwMode="auto">
              <a:xfrm>
                <a:off x="776" y="1568"/>
                <a:ext cx="265" cy="173"/>
                <a:chOff x="776" y="1568"/>
                <a:chExt cx="265" cy="173"/>
              </a:xfrm>
            </p:grpSpPr>
            <p:sp>
              <p:nvSpPr>
                <p:cNvPr id="27763" name="Rectangle 9"/>
                <p:cNvSpPr>
                  <a:spLocks noChangeArrowheads="1"/>
                </p:cNvSpPr>
                <p:nvPr/>
              </p:nvSpPr>
              <p:spPr bwMode="auto">
                <a:xfrm>
                  <a:off x="785" y="1578"/>
                  <a:ext cx="218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64" name="Rectangle 10"/>
                <p:cNvSpPr>
                  <a:spLocks noChangeArrowheads="1"/>
                </p:cNvSpPr>
                <p:nvPr/>
              </p:nvSpPr>
              <p:spPr bwMode="auto">
                <a:xfrm>
                  <a:off x="776" y="1568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B.3</a:t>
                  </a:r>
                </a:p>
              </p:txBody>
            </p:sp>
          </p:grpSp>
          <p:grpSp>
            <p:nvGrpSpPr>
              <p:cNvPr id="27757" name="Group 11"/>
              <p:cNvGrpSpPr>
                <a:grpSpLocks/>
              </p:cNvGrpSpPr>
              <p:nvPr/>
            </p:nvGrpSpPr>
            <p:grpSpPr bwMode="auto">
              <a:xfrm>
                <a:off x="1028" y="1566"/>
                <a:ext cx="265" cy="173"/>
                <a:chOff x="1028" y="1566"/>
                <a:chExt cx="265" cy="173"/>
              </a:xfrm>
            </p:grpSpPr>
            <p:sp>
              <p:nvSpPr>
                <p:cNvPr id="27761" name="Rectangle 12"/>
                <p:cNvSpPr>
                  <a:spLocks noChangeArrowheads="1"/>
                </p:cNvSpPr>
                <p:nvPr/>
              </p:nvSpPr>
              <p:spPr bwMode="auto">
                <a:xfrm>
                  <a:off x="1037" y="1576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62" name="Rectangle 13"/>
                <p:cNvSpPr>
                  <a:spLocks noChangeArrowheads="1"/>
                </p:cNvSpPr>
                <p:nvPr/>
              </p:nvSpPr>
              <p:spPr bwMode="auto">
                <a:xfrm>
                  <a:off x="1028" y="1566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B.2</a:t>
                  </a:r>
                </a:p>
              </p:txBody>
            </p:sp>
          </p:grpSp>
          <p:grpSp>
            <p:nvGrpSpPr>
              <p:cNvPr id="27758" name="Group 14"/>
              <p:cNvGrpSpPr>
                <a:grpSpLocks/>
              </p:cNvGrpSpPr>
              <p:nvPr/>
            </p:nvGrpSpPr>
            <p:grpSpPr bwMode="auto">
              <a:xfrm>
                <a:off x="1269" y="1562"/>
                <a:ext cx="265" cy="173"/>
                <a:chOff x="1269" y="1562"/>
                <a:chExt cx="265" cy="173"/>
              </a:xfrm>
            </p:grpSpPr>
            <p:sp>
              <p:nvSpPr>
                <p:cNvPr id="27759" name="Rectangle 15"/>
                <p:cNvSpPr>
                  <a:spLocks noChangeArrowheads="1"/>
                </p:cNvSpPr>
                <p:nvPr/>
              </p:nvSpPr>
              <p:spPr bwMode="auto">
                <a:xfrm>
                  <a:off x="1278" y="1572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60" name="Rectangle 16"/>
                <p:cNvSpPr>
                  <a:spLocks noChangeArrowheads="1"/>
                </p:cNvSpPr>
                <p:nvPr/>
              </p:nvSpPr>
              <p:spPr bwMode="auto">
                <a:xfrm>
                  <a:off x="1269" y="1562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B.1</a:t>
                  </a:r>
                </a:p>
              </p:txBody>
            </p:sp>
          </p:grpSp>
        </p:grpSp>
        <p:grpSp>
          <p:nvGrpSpPr>
            <p:cNvPr id="27655" name="Group 17"/>
            <p:cNvGrpSpPr>
              <a:grpSpLocks/>
            </p:cNvGrpSpPr>
            <p:nvPr/>
          </p:nvGrpSpPr>
          <p:grpSpPr bwMode="auto">
            <a:xfrm>
              <a:off x="2136787" y="2346125"/>
              <a:ext cx="1203325" cy="284162"/>
              <a:chOff x="780" y="1869"/>
              <a:chExt cx="758" cy="179"/>
            </a:xfrm>
          </p:grpSpPr>
          <p:grpSp>
            <p:nvGrpSpPr>
              <p:cNvPr id="27747" name="Group 18"/>
              <p:cNvGrpSpPr>
                <a:grpSpLocks/>
              </p:cNvGrpSpPr>
              <p:nvPr/>
            </p:nvGrpSpPr>
            <p:grpSpPr bwMode="auto">
              <a:xfrm>
                <a:off x="780" y="1875"/>
                <a:ext cx="265" cy="173"/>
                <a:chOff x="780" y="1875"/>
                <a:chExt cx="265" cy="173"/>
              </a:xfrm>
            </p:grpSpPr>
            <p:sp>
              <p:nvSpPr>
                <p:cNvPr id="27754" name="Rectangle 19"/>
                <p:cNvSpPr>
                  <a:spLocks noChangeArrowheads="1"/>
                </p:cNvSpPr>
                <p:nvPr/>
              </p:nvSpPr>
              <p:spPr bwMode="auto">
                <a:xfrm>
                  <a:off x="789" y="1885"/>
                  <a:ext cx="218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55" name="Rectangle 20"/>
                <p:cNvSpPr>
                  <a:spLocks noChangeArrowheads="1"/>
                </p:cNvSpPr>
                <p:nvPr/>
              </p:nvSpPr>
              <p:spPr bwMode="auto">
                <a:xfrm>
                  <a:off x="780" y="1875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C.3</a:t>
                  </a:r>
                </a:p>
              </p:txBody>
            </p:sp>
          </p:grpSp>
          <p:grpSp>
            <p:nvGrpSpPr>
              <p:cNvPr id="27748" name="Group 21"/>
              <p:cNvGrpSpPr>
                <a:grpSpLocks/>
              </p:cNvGrpSpPr>
              <p:nvPr/>
            </p:nvGrpSpPr>
            <p:grpSpPr bwMode="auto">
              <a:xfrm>
                <a:off x="1032" y="1873"/>
                <a:ext cx="265" cy="173"/>
                <a:chOff x="1032" y="1873"/>
                <a:chExt cx="265" cy="173"/>
              </a:xfrm>
            </p:grpSpPr>
            <p:sp>
              <p:nvSpPr>
                <p:cNvPr id="27752" name="Rectangle 22"/>
                <p:cNvSpPr>
                  <a:spLocks noChangeArrowheads="1"/>
                </p:cNvSpPr>
                <p:nvPr/>
              </p:nvSpPr>
              <p:spPr bwMode="auto">
                <a:xfrm>
                  <a:off x="1041" y="1883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53" name="Rectangle 23"/>
                <p:cNvSpPr>
                  <a:spLocks noChangeArrowheads="1"/>
                </p:cNvSpPr>
                <p:nvPr/>
              </p:nvSpPr>
              <p:spPr bwMode="auto">
                <a:xfrm>
                  <a:off x="1032" y="1873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C.2</a:t>
                  </a:r>
                </a:p>
              </p:txBody>
            </p:sp>
          </p:grpSp>
          <p:grpSp>
            <p:nvGrpSpPr>
              <p:cNvPr id="27749" name="Group 24"/>
              <p:cNvGrpSpPr>
                <a:grpSpLocks/>
              </p:cNvGrpSpPr>
              <p:nvPr/>
            </p:nvGrpSpPr>
            <p:grpSpPr bwMode="auto">
              <a:xfrm>
                <a:off x="1273" y="1869"/>
                <a:ext cx="265" cy="173"/>
                <a:chOff x="1273" y="1869"/>
                <a:chExt cx="265" cy="173"/>
              </a:xfrm>
            </p:grpSpPr>
            <p:sp>
              <p:nvSpPr>
                <p:cNvPr id="27750" name="Rectangle 25"/>
                <p:cNvSpPr>
                  <a:spLocks noChangeArrowheads="1"/>
                </p:cNvSpPr>
                <p:nvPr/>
              </p:nvSpPr>
              <p:spPr bwMode="auto">
                <a:xfrm>
                  <a:off x="1282" y="1879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51" name="Rectangle 26"/>
                <p:cNvSpPr>
                  <a:spLocks noChangeArrowheads="1"/>
                </p:cNvSpPr>
                <p:nvPr/>
              </p:nvSpPr>
              <p:spPr bwMode="auto">
                <a:xfrm>
                  <a:off x="1273" y="1869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C.1</a:t>
                  </a:r>
                </a:p>
              </p:txBody>
            </p:sp>
          </p:grpSp>
        </p:grpSp>
        <p:grpSp>
          <p:nvGrpSpPr>
            <p:cNvPr id="27656" name="Group 27"/>
            <p:cNvGrpSpPr>
              <a:grpSpLocks/>
            </p:cNvGrpSpPr>
            <p:nvPr/>
          </p:nvGrpSpPr>
          <p:grpSpPr bwMode="auto">
            <a:xfrm>
              <a:off x="4868863" y="2678113"/>
              <a:ext cx="1158875" cy="533400"/>
              <a:chOff x="2507" y="2091"/>
              <a:chExt cx="730" cy="336"/>
            </a:xfrm>
          </p:grpSpPr>
          <p:grpSp>
            <p:nvGrpSpPr>
              <p:cNvPr id="27738" name="Group 28"/>
              <p:cNvGrpSpPr>
                <a:grpSpLocks/>
              </p:cNvGrpSpPr>
              <p:nvPr/>
            </p:nvGrpSpPr>
            <p:grpSpPr bwMode="auto">
              <a:xfrm>
                <a:off x="2507" y="2091"/>
                <a:ext cx="265" cy="173"/>
                <a:chOff x="2507" y="2091"/>
                <a:chExt cx="265" cy="173"/>
              </a:xfrm>
            </p:grpSpPr>
            <p:sp>
              <p:nvSpPr>
                <p:cNvPr id="27745" name="Rectangle 29"/>
                <p:cNvSpPr>
                  <a:spLocks noChangeArrowheads="1"/>
                </p:cNvSpPr>
                <p:nvPr/>
              </p:nvSpPr>
              <p:spPr bwMode="auto">
                <a:xfrm rot="1200000">
                  <a:off x="2520" y="2097"/>
                  <a:ext cx="219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46" name="Rectangle 30"/>
                <p:cNvSpPr>
                  <a:spLocks noChangeArrowheads="1"/>
                </p:cNvSpPr>
                <p:nvPr/>
              </p:nvSpPr>
              <p:spPr bwMode="auto">
                <a:xfrm rot="1200000">
                  <a:off x="2507" y="2091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C.3</a:t>
                  </a:r>
                </a:p>
              </p:txBody>
            </p:sp>
          </p:grpSp>
          <p:grpSp>
            <p:nvGrpSpPr>
              <p:cNvPr id="27739" name="Group 31"/>
              <p:cNvGrpSpPr>
                <a:grpSpLocks/>
              </p:cNvGrpSpPr>
              <p:nvPr/>
            </p:nvGrpSpPr>
            <p:grpSpPr bwMode="auto">
              <a:xfrm>
                <a:off x="2744" y="2175"/>
                <a:ext cx="265" cy="173"/>
                <a:chOff x="2744" y="2175"/>
                <a:chExt cx="265" cy="173"/>
              </a:xfrm>
            </p:grpSpPr>
            <p:sp>
              <p:nvSpPr>
                <p:cNvPr id="27743" name="Rectangle 32"/>
                <p:cNvSpPr>
                  <a:spLocks noChangeArrowheads="1"/>
                </p:cNvSpPr>
                <p:nvPr/>
              </p:nvSpPr>
              <p:spPr bwMode="auto">
                <a:xfrm rot="1200000">
                  <a:off x="2756" y="2181"/>
                  <a:ext cx="219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44" name="Rectangle 33"/>
                <p:cNvSpPr>
                  <a:spLocks noChangeArrowheads="1"/>
                </p:cNvSpPr>
                <p:nvPr/>
              </p:nvSpPr>
              <p:spPr bwMode="auto">
                <a:xfrm rot="1200000">
                  <a:off x="2744" y="2175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C.1</a:t>
                  </a:r>
                </a:p>
              </p:txBody>
            </p:sp>
          </p:grpSp>
          <p:grpSp>
            <p:nvGrpSpPr>
              <p:cNvPr id="27740" name="Group 34"/>
              <p:cNvGrpSpPr>
                <a:grpSpLocks/>
              </p:cNvGrpSpPr>
              <p:nvPr/>
            </p:nvGrpSpPr>
            <p:grpSpPr bwMode="auto">
              <a:xfrm>
                <a:off x="2972" y="2254"/>
                <a:ext cx="265" cy="173"/>
                <a:chOff x="2972" y="2254"/>
                <a:chExt cx="265" cy="173"/>
              </a:xfrm>
            </p:grpSpPr>
            <p:sp>
              <p:nvSpPr>
                <p:cNvPr id="27741" name="Rectangle 35"/>
                <p:cNvSpPr>
                  <a:spLocks noChangeArrowheads="1"/>
                </p:cNvSpPr>
                <p:nvPr/>
              </p:nvSpPr>
              <p:spPr bwMode="auto">
                <a:xfrm rot="1200000">
                  <a:off x="2984" y="2259"/>
                  <a:ext cx="218" cy="138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42" name="Rectangle 36"/>
                <p:cNvSpPr>
                  <a:spLocks noChangeArrowheads="1"/>
                </p:cNvSpPr>
                <p:nvPr/>
              </p:nvSpPr>
              <p:spPr bwMode="auto">
                <a:xfrm rot="1200000">
                  <a:off x="2972" y="2254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C.2</a:t>
                  </a:r>
                </a:p>
              </p:txBody>
            </p:sp>
          </p:grpSp>
        </p:grpSp>
        <p:grpSp>
          <p:nvGrpSpPr>
            <p:cNvPr id="27657" name="Group 37"/>
            <p:cNvGrpSpPr>
              <a:grpSpLocks/>
            </p:cNvGrpSpPr>
            <p:nvPr/>
          </p:nvGrpSpPr>
          <p:grpSpPr bwMode="auto">
            <a:xfrm>
              <a:off x="4714875" y="1250950"/>
              <a:ext cx="1087438" cy="685800"/>
              <a:chOff x="2410" y="1192"/>
              <a:chExt cx="685" cy="432"/>
            </a:xfrm>
          </p:grpSpPr>
          <p:grpSp>
            <p:nvGrpSpPr>
              <p:cNvPr id="27729" name="Group 38"/>
              <p:cNvGrpSpPr>
                <a:grpSpLocks/>
              </p:cNvGrpSpPr>
              <p:nvPr/>
            </p:nvGrpSpPr>
            <p:grpSpPr bwMode="auto">
              <a:xfrm>
                <a:off x="2410" y="1451"/>
                <a:ext cx="265" cy="173"/>
                <a:chOff x="2410" y="1451"/>
                <a:chExt cx="265" cy="173"/>
              </a:xfrm>
            </p:grpSpPr>
            <p:sp>
              <p:nvSpPr>
                <p:cNvPr id="27736" name="Rectangle 39"/>
                <p:cNvSpPr>
                  <a:spLocks noChangeArrowheads="1"/>
                </p:cNvSpPr>
                <p:nvPr/>
              </p:nvSpPr>
              <p:spPr bwMode="auto">
                <a:xfrm rot="-1860000">
                  <a:off x="2415" y="1469"/>
                  <a:ext cx="218" cy="131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37" name="Rectangle 40"/>
                <p:cNvSpPr>
                  <a:spLocks noChangeArrowheads="1"/>
                </p:cNvSpPr>
                <p:nvPr/>
              </p:nvSpPr>
              <p:spPr bwMode="auto">
                <a:xfrm rot="-1860000">
                  <a:off x="2410" y="1451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B.1</a:t>
                  </a:r>
                </a:p>
              </p:txBody>
            </p:sp>
          </p:grpSp>
          <p:grpSp>
            <p:nvGrpSpPr>
              <p:cNvPr id="27730" name="Group 41"/>
              <p:cNvGrpSpPr>
                <a:grpSpLocks/>
              </p:cNvGrpSpPr>
              <p:nvPr/>
            </p:nvGrpSpPr>
            <p:grpSpPr bwMode="auto">
              <a:xfrm>
                <a:off x="2624" y="1319"/>
                <a:ext cx="265" cy="173"/>
                <a:chOff x="2624" y="1319"/>
                <a:chExt cx="265" cy="173"/>
              </a:xfrm>
            </p:grpSpPr>
            <p:sp>
              <p:nvSpPr>
                <p:cNvPr id="27734" name="Rectangle 42"/>
                <p:cNvSpPr>
                  <a:spLocks noChangeArrowheads="1"/>
                </p:cNvSpPr>
                <p:nvPr/>
              </p:nvSpPr>
              <p:spPr bwMode="auto">
                <a:xfrm rot="-1860000">
                  <a:off x="2632" y="1338"/>
                  <a:ext cx="218" cy="136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35" name="Rectangle 43"/>
                <p:cNvSpPr>
                  <a:spLocks noChangeArrowheads="1"/>
                </p:cNvSpPr>
                <p:nvPr/>
              </p:nvSpPr>
              <p:spPr bwMode="auto">
                <a:xfrm rot="-1860000">
                  <a:off x="2624" y="1319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B.3</a:t>
                  </a:r>
                </a:p>
              </p:txBody>
            </p:sp>
          </p:grpSp>
          <p:grpSp>
            <p:nvGrpSpPr>
              <p:cNvPr id="27731" name="Group 44"/>
              <p:cNvGrpSpPr>
                <a:grpSpLocks/>
              </p:cNvGrpSpPr>
              <p:nvPr/>
            </p:nvGrpSpPr>
            <p:grpSpPr bwMode="auto">
              <a:xfrm>
                <a:off x="2830" y="1192"/>
                <a:ext cx="265" cy="173"/>
                <a:chOff x="2830" y="1192"/>
                <a:chExt cx="265" cy="173"/>
              </a:xfrm>
            </p:grpSpPr>
            <p:sp>
              <p:nvSpPr>
                <p:cNvPr id="27732" name="Rectangle 45"/>
                <p:cNvSpPr>
                  <a:spLocks noChangeArrowheads="1"/>
                </p:cNvSpPr>
                <p:nvPr/>
              </p:nvSpPr>
              <p:spPr bwMode="auto">
                <a:xfrm rot="-1860000">
                  <a:off x="2836" y="1210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27733" name="Rectangle 46"/>
                <p:cNvSpPr>
                  <a:spLocks noChangeArrowheads="1"/>
                </p:cNvSpPr>
                <p:nvPr/>
              </p:nvSpPr>
              <p:spPr bwMode="auto">
                <a:xfrm rot="-1860000">
                  <a:off x="2830" y="1192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B.2</a:t>
                  </a:r>
                </a:p>
              </p:txBody>
            </p:sp>
          </p:grpSp>
        </p:grpSp>
        <p:sp>
          <p:nvSpPr>
            <p:cNvPr id="27658" name="AutoShape 47"/>
            <p:cNvSpPr>
              <a:spLocks noChangeArrowheads="1"/>
            </p:cNvSpPr>
            <p:nvPr/>
          </p:nvSpPr>
          <p:spPr bwMode="auto">
            <a:xfrm>
              <a:off x="2505075" y="1660525"/>
              <a:ext cx="244475" cy="182563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59" name="AutoShape 48"/>
            <p:cNvSpPr>
              <a:spLocks noChangeArrowheads="1"/>
            </p:cNvSpPr>
            <p:nvPr/>
          </p:nvSpPr>
          <p:spPr bwMode="auto">
            <a:xfrm>
              <a:off x="2559050" y="2606675"/>
              <a:ext cx="244475" cy="182563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60" name="AutoShape 49"/>
            <p:cNvSpPr>
              <a:spLocks noChangeArrowheads="1"/>
            </p:cNvSpPr>
            <p:nvPr/>
          </p:nvSpPr>
          <p:spPr bwMode="auto">
            <a:xfrm rot="-1740000">
              <a:off x="4989513" y="1317625"/>
              <a:ext cx="244475" cy="182563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27661" name="AutoShape 50"/>
            <p:cNvSpPr>
              <a:spLocks noChangeArrowheads="1"/>
            </p:cNvSpPr>
            <p:nvPr/>
          </p:nvSpPr>
          <p:spPr bwMode="auto">
            <a:xfrm rot="1200000">
              <a:off x="5118100" y="3008313"/>
              <a:ext cx="246063" cy="182562"/>
            </a:xfrm>
            <a:prstGeom prst="rightArrow">
              <a:avLst>
                <a:gd name="adj1" fmla="val 50000"/>
                <a:gd name="adj2" fmla="val 67398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27662" name="Group 51"/>
            <p:cNvGrpSpPr>
              <a:grpSpLocks/>
            </p:cNvGrpSpPr>
            <p:nvPr/>
          </p:nvGrpSpPr>
          <p:grpSpPr bwMode="auto">
            <a:xfrm>
              <a:off x="3282190" y="1817638"/>
              <a:ext cx="1657350" cy="1017588"/>
              <a:chOff x="1504" y="1566"/>
              <a:chExt cx="1044" cy="641"/>
            </a:xfrm>
          </p:grpSpPr>
          <p:sp>
            <p:nvSpPr>
              <p:cNvPr id="27721" name="Oval 52"/>
              <p:cNvSpPr>
                <a:spLocks noChangeArrowheads="1"/>
              </p:cNvSpPr>
              <p:nvPr/>
            </p:nvSpPr>
            <p:spPr bwMode="auto">
              <a:xfrm>
                <a:off x="1903" y="1983"/>
                <a:ext cx="370" cy="224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2" name="Oval 53"/>
              <p:cNvSpPr>
                <a:spLocks noChangeArrowheads="1"/>
              </p:cNvSpPr>
              <p:nvPr/>
            </p:nvSpPr>
            <p:spPr bwMode="auto">
              <a:xfrm>
                <a:off x="2229" y="1717"/>
                <a:ext cx="319" cy="303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3" name="Oval 54"/>
              <p:cNvSpPr>
                <a:spLocks noChangeArrowheads="1"/>
              </p:cNvSpPr>
              <p:nvPr/>
            </p:nvSpPr>
            <p:spPr bwMode="auto">
              <a:xfrm>
                <a:off x="1620" y="1581"/>
                <a:ext cx="469" cy="390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4" name="Oval 55"/>
              <p:cNvSpPr>
                <a:spLocks noChangeArrowheads="1"/>
              </p:cNvSpPr>
              <p:nvPr/>
            </p:nvSpPr>
            <p:spPr bwMode="auto">
              <a:xfrm>
                <a:off x="1504" y="1710"/>
                <a:ext cx="317" cy="297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5" name="Oval 56"/>
              <p:cNvSpPr>
                <a:spLocks noChangeArrowheads="1"/>
              </p:cNvSpPr>
              <p:nvPr/>
            </p:nvSpPr>
            <p:spPr bwMode="auto">
              <a:xfrm>
                <a:off x="1605" y="1850"/>
                <a:ext cx="433" cy="302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6" name="Oval 57"/>
              <p:cNvSpPr>
                <a:spLocks noChangeArrowheads="1"/>
              </p:cNvSpPr>
              <p:nvPr/>
            </p:nvSpPr>
            <p:spPr bwMode="auto">
              <a:xfrm>
                <a:off x="1948" y="1566"/>
                <a:ext cx="408" cy="280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7" name="Oval 58"/>
              <p:cNvSpPr>
                <a:spLocks noChangeArrowheads="1"/>
              </p:cNvSpPr>
              <p:nvPr/>
            </p:nvSpPr>
            <p:spPr bwMode="auto">
              <a:xfrm>
                <a:off x="2256" y="1895"/>
                <a:ext cx="243" cy="224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27728" name="Freeform 59"/>
              <p:cNvSpPr>
                <a:spLocks/>
              </p:cNvSpPr>
              <p:nvPr/>
            </p:nvSpPr>
            <p:spPr bwMode="auto">
              <a:xfrm>
                <a:off x="1593" y="1607"/>
                <a:ext cx="885" cy="557"/>
              </a:xfrm>
              <a:custGeom>
                <a:avLst/>
                <a:gdLst>
                  <a:gd name="T0" fmla="*/ 272 w 885"/>
                  <a:gd name="T1" fmla="*/ 498 h 557"/>
                  <a:gd name="T2" fmla="*/ 309 w 885"/>
                  <a:gd name="T3" fmla="*/ 539 h 557"/>
                  <a:gd name="T4" fmla="*/ 474 w 885"/>
                  <a:gd name="T5" fmla="*/ 536 h 557"/>
                  <a:gd name="T6" fmla="*/ 591 w 885"/>
                  <a:gd name="T7" fmla="*/ 556 h 557"/>
                  <a:gd name="T8" fmla="*/ 739 w 885"/>
                  <a:gd name="T9" fmla="*/ 488 h 557"/>
                  <a:gd name="T10" fmla="*/ 812 w 885"/>
                  <a:gd name="T11" fmla="*/ 507 h 557"/>
                  <a:gd name="T12" fmla="*/ 852 w 885"/>
                  <a:gd name="T13" fmla="*/ 498 h 557"/>
                  <a:gd name="T14" fmla="*/ 861 w 885"/>
                  <a:gd name="T15" fmla="*/ 334 h 557"/>
                  <a:gd name="T16" fmla="*/ 884 w 885"/>
                  <a:gd name="T17" fmla="*/ 308 h 557"/>
                  <a:gd name="T18" fmla="*/ 868 w 885"/>
                  <a:gd name="T19" fmla="*/ 228 h 557"/>
                  <a:gd name="T20" fmla="*/ 784 w 885"/>
                  <a:gd name="T21" fmla="*/ 242 h 557"/>
                  <a:gd name="T22" fmla="*/ 766 w 885"/>
                  <a:gd name="T23" fmla="*/ 161 h 557"/>
                  <a:gd name="T24" fmla="*/ 616 w 885"/>
                  <a:gd name="T25" fmla="*/ 47 h 557"/>
                  <a:gd name="T26" fmla="*/ 267 w 885"/>
                  <a:gd name="T27" fmla="*/ 0 h 557"/>
                  <a:gd name="T28" fmla="*/ 86 w 885"/>
                  <a:gd name="T29" fmla="*/ 33 h 557"/>
                  <a:gd name="T30" fmla="*/ 28 w 885"/>
                  <a:gd name="T31" fmla="*/ 142 h 557"/>
                  <a:gd name="T32" fmla="*/ 28 w 885"/>
                  <a:gd name="T33" fmla="*/ 253 h 557"/>
                  <a:gd name="T34" fmla="*/ 0 w 885"/>
                  <a:gd name="T35" fmla="*/ 347 h 557"/>
                  <a:gd name="T36" fmla="*/ 272 w 885"/>
                  <a:gd name="T37" fmla="*/ 498 h 5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85"/>
                  <a:gd name="T58" fmla="*/ 0 h 557"/>
                  <a:gd name="T59" fmla="*/ 885 w 885"/>
                  <a:gd name="T60" fmla="*/ 557 h 5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85" h="557">
                    <a:moveTo>
                      <a:pt x="272" y="498"/>
                    </a:moveTo>
                    <a:lnTo>
                      <a:pt x="309" y="539"/>
                    </a:lnTo>
                    <a:lnTo>
                      <a:pt x="474" y="536"/>
                    </a:lnTo>
                    <a:lnTo>
                      <a:pt x="591" y="556"/>
                    </a:lnTo>
                    <a:lnTo>
                      <a:pt x="739" y="488"/>
                    </a:lnTo>
                    <a:lnTo>
                      <a:pt x="812" y="507"/>
                    </a:lnTo>
                    <a:lnTo>
                      <a:pt x="852" y="498"/>
                    </a:lnTo>
                    <a:lnTo>
                      <a:pt x="861" y="334"/>
                    </a:lnTo>
                    <a:lnTo>
                      <a:pt x="884" y="308"/>
                    </a:lnTo>
                    <a:lnTo>
                      <a:pt x="868" y="228"/>
                    </a:lnTo>
                    <a:lnTo>
                      <a:pt x="784" y="242"/>
                    </a:lnTo>
                    <a:lnTo>
                      <a:pt x="766" y="161"/>
                    </a:lnTo>
                    <a:lnTo>
                      <a:pt x="616" y="47"/>
                    </a:lnTo>
                    <a:lnTo>
                      <a:pt x="267" y="0"/>
                    </a:lnTo>
                    <a:lnTo>
                      <a:pt x="86" y="33"/>
                    </a:lnTo>
                    <a:lnTo>
                      <a:pt x="28" y="142"/>
                    </a:lnTo>
                    <a:lnTo>
                      <a:pt x="28" y="253"/>
                    </a:lnTo>
                    <a:lnTo>
                      <a:pt x="0" y="347"/>
                    </a:lnTo>
                    <a:lnTo>
                      <a:pt x="272" y="498"/>
                    </a:lnTo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/>
              </a:p>
            </p:txBody>
          </p:sp>
        </p:grpSp>
        <p:pic>
          <p:nvPicPr>
            <p:cNvPr id="27663" name="Picture 60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34075" y="1141413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4" name="Picture 6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54725" y="2776538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5" name="Rectangle 62"/>
            <p:cNvSpPr>
              <a:spLocks noChangeArrowheads="1"/>
            </p:cNvSpPr>
            <p:nvPr/>
          </p:nvSpPr>
          <p:spPr bwMode="auto">
            <a:xfrm>
              <a:off x="1619250" y="2063750"/>
              <a:ext cx="293688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27666" name="Rectangle 63"/>
            <p:cNvSpPr>
              <a:spLocks noChangeArrowheads="1"/>
            </p:cNvSpPr>
            <p:nvPr/>
          </p:nvSpPr>
          <p:spPr bwMode="auto">
            <a:xfrm>
              <a:off x="6015038" y="1155700"/>
              <a:ext cx="2936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27667" name="Rectangle 64"/>
            <p:cNvSpPr>
              <a:spLocks noChangeArrowheads="1"/>
            </p:cNvSpPr>
            <p:nvPr/>
          </p:nvSpPr>
          <p:spPr bwMode="auto">
            <a:xfrm>
              <a:off x="6129338" y="2779713"/>
              <a:ext cx="293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27698" name="Rectangle 117"/>
            <p:cNvSpPr>
              <a:spLocks noChangeArrowheads="1"/>
            </p:cNvSpPr>
            <p:nvPr/>
          </p:nvSpPr>
          <p:spPr bwMode="auto">
            <a:xfrm>
              <a:off x="6721475" y="1646238"/>
              <a:ext cx="3175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>
                <a:buClr>
                  <a:srgbClr val="FF9900"/>
                </a:buClr>
                <a:buFont typeface="Wingdings" pitchFamily="2" charset="2"/>
                <a:buChar char="l"/>
              </a:pPr>
              <a:endParaRPr kumimoji="1" lang="zh-CN" altLang="zh-CN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Prefixes</a:t>
            </a:r>
          </a:p>
        </p:txBody>
      </p:sp>
      <p:sp>
        <p:nvSpPr>
          <p:cNvPr id="406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IP addresses are hierarchical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Each 32-bit address is comprised of a </a:t>
            </a:r>
            <a:r>
              <a:rPr lang="en-US" altLang="zh-CN" sz="2000" b="1" dirty="0">
                <a:solidFill>
                  <a:srgbClr val="FF0000"/>
                </a:solidFill>
              </a:rPr>
              <a:t>variable-length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network</a:t>
            </a:r>
            <a:r>
              <a:rPr lang="en-US" altLang="zh-CN" sz="2000" dirty="0"/>
              <a:t> portion and a </a:t>
            </a:r>
            <a:r>
              <a:rPr lang="en-US" altLang="zh-CN" sz="2000" dirty="0">
                <a:solidFill>
                  <a:srgbClr val="FF0000"/>
                </a:solidFill>
              </a:rPr>
              <a:t>host</a:t>
            </a:r>
            <a:r>
              <a:rPr lang="en-US" altLang="zh-CN" sz="2000" dirty="0"/>
              <a:t> portion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The network portion has </a:t>
            </a:r>
            <a:r>
              <a:rPr lang="en-US" altLang="zh-CN" sz="2000" dirty="0">
                <a:solidFill>
                  <a:srgbClr val="FF0000"/>
                </a:solidFill>
              </a:rPr>
              <a:t>the same value </a:t>
            </a:r>
            <a:r>
              <a:rPr lang="en-US" altLang="zh-CN" sz="2000" dirty="0"/>
              <a:t>for all hosts on a single network, a network corresponds to a contiguous block of IP address space (IP address block)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Routers forward packets based </a:t>
            </a:r>
            <a:r>
              <a:rPr lang="en-US" altLang="zh-CN" sz="2000" dirty="0">
                <a:solidFill>
                  <a:schemeClr val="tx2"/>
                </a:solidFill>
              </a:rPr>
              <a:t>on</a:t>
            </a:r>
            <a:r>
              <a:rPr lang="en-US" altLang="zh-CN" sz="2000" dirty="0">
                <a:solidFill>
                  <a:srgbClr val="FF0000"/>
                </a:solidFill>
              </a:rPr>
              <a:t> only the network portion</a:t>
            </a:r>
            <a:r>
              <a:rPr lang="en-US" altLang="zh-CN" sz="2000" dirty="0"/>
              <a:t> of the address</a:t>
            </a:r>
          </a:p>
          <a:p>
            <a:pPr marL="0" indent="0" eaLnBrk="1" hangingPunct="1">
              <a:spcBef>
                <a:spcPct val="5000"/>
              </a:spcBef>
              <a:buNone/>
            </a:pPr>
            <a:r>
              <a:rPr lang="en-US" altLang="zh-CN" sz="2400" dirty="0"/>
              <a:t>128.208.0.0/24 (prefix length)</a:t>
            </a:r>
          </a:p>
          <a:p>
            <a:pPr marL="0" indent="0" eaLnBrk="1" hangingPunct="1">
              <a:spcBef>
                <a:spcPct val="5000"/>
              </a:spcBef>
              <a:buNone/>
            </a:pPr>
            <a:r>
              <a:rPr lang="en-US" altLang="zh-CN" sz="2400" dirty="0"/>
              <a:t>128.208.0.0/255.255.255.0 (</a:t>
            </a:r>
            <a:r>
              <a:rPr lang="en-US" altLang="zh-CN" sz="2400" dirty="0" err="1"/>
              <a:t>netmask</a:t>
            </a:r>
            <a:r>
              <a:rPr lang="en-US" altLang="zh-CN" sz="2400" dirty="0"/>
              <a:t>)</a:t>
            </a:r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7974565" cy="235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39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Netmask</a:t>
            </a:r>
            <a:r>
              <a:rPr lang="en-US" altLang="zh-CN" dirty="0"/>
              <a:t> and Prefix</a:t>
            </a:r>
          </a:p>
        </p:txBody>
      </p:sp>
      <p:sp>
        <p:nvSpPr>
          <p:cNvPr id="438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9499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000" b="1" dirty="0"/>
              <a:t>/1       /2      /3       /4     /5      /6       /7      /8</a:t>
            </a:r>
          </a:p>
          <a:p>
            <a:pPr marL="457200" indent="-457200" eaLnBrk="1" hangingPunct="1">
              <a:buAutoNum type="arabicPlain" startAt="128"/>
            </a:pPr>
            <a:r>
              <a:rPr lang="en-US" altLang="zh-CN" sz="2000" b="1" dirty="0"/>
              <a:t>    192    224    240    248    252    254    255</a:t>
            </a:r>
          </a:p>
          <a:p>
            <a:pPr marL="457200" indent="-457200" eaLnBrk="1" hangingPunct="1">
              <a:buAutoNum type="arabicPlain" startAt="128"/>
            </a:pPr>
            <a:endParaRPr lang="en-US" altLang="zh-CN" sz="2000" b="1" dirty="0"/>
          </a:p>
          <a:p>
            <a:pPr marL="457200" indent="-457200" eaLnBrk="1" hangingPunct="1">
              <a:buAutoNum type="arabicPlain" startAt="128"/>
            </a:pPr>
            <a:endParaRPr lang="en-US" altLang="zh-CN" sz="2000" b="1" dirty="0"/>
          </a:p>
          <a:p>
            <a:pPr marL="0" indent="0" eaLnBrk="1" hangingPunct="1">
              <a:buNone/>
            </a:pPr>
            <a:r>
              <a:rPr lang="en-US" altLang="zh-CN" sz="2000" b="1" dirty="0"/>
              <a:t>/19      255.255.224.0</a:t>
            </a:r>
          </a:p>
          <a:p>
            <a:pPr marL="0" indent="0" eaLnBrk="1" hangingPunct="1">
              <a:buNone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692972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Subnets</a:t>
            </a:r>
          </a:p>
        </p:txBody>
      </p:sp>
      <p:sp>
        <p:nvSpPr>
          <p:cNvPr id="423940" name="Rectangle 5"/>
          <p:cNvSpPr>
            <a:spLocks noChangeArrowheads="1"/>
          </p:cNvSpPr>
          <p:nvPr/>
        </p:nvSpPr>
        <p:spPr bwMode="auto">
          <a:xfrm>
            <a:off x="755650" y="5229225"/>
            <a:ext cx="72374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CN" sz="2800">
                <a:solidFill>
                  <a:srgbClr val="000099"/>
                </a:solidFill>
                <a:latin typeface="Times New Roman" pitchFamily="18" charset="0"/>
              </a:rPr>
              <a:t>Outside the network, the subnetting is not visible </a:t>
            </a:r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4" y="871538"/>
            <a:ext cx="84470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935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Subnet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3567" y="1916833"/>
          <a:ext cx="5947335" cy="277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4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子网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分配地址数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网络地址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solidFill>
                            <a:schemeClr val="tx1"/>
                          </a:solidFill>
                          <a:effectLst/>
                        </a:rPr>
                        <a:t>子网掩码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LAN1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LAN2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1042864"/>
            <a:ext cx="8064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将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地址空间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192.168.1.0/24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按网络号递增顺序分配给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个局域网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LAN1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～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LAN2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5710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Subnet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83567" y="1916833"/>
          <a:ext cx="5947335" cy="3780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4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子网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分配地址数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solidFill>
                            <a:schemeClr val="tx1"/>
                          </a:solidFill>
                          <a:effectLst/>
                        </a:rPr>
                        <a:t>网络地址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solidFill>
                            <a:schemeClr val="tx1"/>
                          </a:solidFill>
                          <a:effectLst/>
                        </a:rPr>
                        <a:t>子网掩码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LAN1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LAN2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LAN3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1042864"/>
            <a:ext cx="80648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将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IP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地址空间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192.168.1.0/24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按网络号递增顺序分配给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个局域网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LAN1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～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LAN3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911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1925"/>
            <a:ext cx="8410575" cy="660400"/>
          </a:xfrm>
        </p:spPr>
        <p:txBody>
          <a:bodyPr/>
          <a:lstStyle/>
          <a:p>
            <a:pPr eaLnBrk="1" hangingPunct="1"/>
            <a:r>
              <a:rPr lang="en-US" altLang="zh-CN"/>
              <a:t>CIDR—Classless InterDomain Routing </a:t>
            </a:r>
          </a:p>
        </p:txBody>
      </p:sp>
      <p:sp>
        <p:nvSpPr>
          <p:cNvPr id="43008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8227193" cy="1052661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Route aggregation</a:t>
            </a:r>
          </a:p>
          <a:p>
            <a:pPr marL="400050" lvl="1" indent="0" eaLnBrk="1" hangingPunct="1">
              <a:buNone/>
            </a:pPr>
            <a:r>
              <a:rPr lang="en-US" altLang="zh-CN" sz="1800" dirty="0"/>
              <a:t>To reduce routing table sizes, combine multiple small prefixes into a single larger prefix</a:t>
            </a:r>
          </a:p>
        </p:txBody>
      </p:sp>
      <p:pic>
        <p:nvPicPr>
          <p:cNvPr id="430083" name="Picture 4" descr="5-5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20801" y="1844824"/>
            <a:ext cx="8215312" cy="2016125"/>
          </a:xfrm>
        </p:spPr>
      </p:pic>
      <p:sp>
        <p:nvSpPr>
          <p:cNvPr id="430084" name="Rectangle 5"/>
          <p:cNvSpPr>
            <a:spLocks noChangeArrowheads="1"/>
          </p:cNvSpPr>
          <p:nvPr/>
        </p:nvSpPr>
        <p:spPr bwMode="auto">
          <a:xfrm>
            <a:off x="395288" y="3861048"/>
            <a:ext cx="860425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C 11000010  00011000  00000xxx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endParaRPr lang="en-US" altLang="zh-CN" sz="2000" dirty="0">
              <a:solidFill>
                <a:srgbClr val="000099"/>
              </a:solidFill>
              <a:latin typeface="MS PGothic" pitchFamily="34" charset="-128"/>
              <a:ea typeface="MS PGothic" pitchFamily="34" charset="-128"/>
              <a:cs typeface="Tahoma" pitchFamily="34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E 11000010  00011000  000010xx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latin typeface="MS PGothic" pitchFamily="34" charset="-128"/>
                <a:ea typeface="MS PGothic" pitchFamily="34" charset="-128"/>
                <a:cs typeface="Tahoma" pitchFamily="34" charset="0"/>
              </a:rPr>
              <a:t> (A) 11000010  00011000  000011xx  </a:t>
            </a:r>
            <a:r>
              <a:rPr lang="en-US" altLang="zh-CN" sz="2000" dirty="0" err="1"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endParaRPr lang="en-US" altLang="zh-CN" sz="2000" dirty="0">
              <a:latin typeface="MS PGothic" pitchFamily="34" charset="-128"/>
              <a:ea typeface="MS PGothic" pitchFamily="34" charset="-128"/>
              <a:cs typeface="Tahoma" pitchFamily="34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O 11000010  00011000  0001xxxx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    </a:t>
            </a: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395288" y="5301208"/>
            <a:ext cx="860425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C 11111111 11111111 11111000 00000000    255.255.248.0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E 11111111 11111111 11111100 00000000    255.255.252.0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latin typeface="MS PGothic" pitchFamily="34" charset="-128"/>
                <a:ea typeface="MS PGothic" pitchFamily="34" charset="-128"/>
                <a:cs typeface="Tahoma" pitchFamily="34" charset="0"/>
              </a:rPr>
              <a:t> (A) 11111111 11111111 11111100 00000000    255.255.252.0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O 11111111 11111111 11110000 00000000    255.255.240.0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669472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61925"/>
            <a:ext cx="8410575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IP Address Assignments(Oxford subnet)</a:t>
            </a:r>
          </a:p>
        </p:txBody>
      </p:sp>
      <p:sp>
        <p:nvSpPr>
          <p:cNvPr id="474117" name="Rectangle 5"/>
          <p:cNvSpPr>
            <a:spLocks noChangeArrowheads="1"/>
          </p:cNvSpPr>
          <p:nvPr/>
        </p:nvSpPr>
        <p:spPr bwMode="auto">
          <a:xfrm>
            <a:off x="539750" y="908050"/>
            <a:ext cx="8135938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C 11000010  00011000  00000xxx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(194.24.0.0-194.24.7.255)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E 11000010  00011000  000010xx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(194.24.8.0-194.24.11.255)</a:t>
            </a:r>
          </a:p>
          <a:p>
            <a:pPr marL="533400" indent="-533400"/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A 11000010  00011000  000011xx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(194.24.12.0-194.24.15.255) </a:t>
            </a:r>
          </a:p>
          <a:p>
            <a:pPr marL="533400" indent="-533400"/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O 11000010  00011000  </a:t>
            </a:r>
            <a:r>
              <a:rPr lang="en-US" altLang="zh-CN" sz="2000" u="sng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0001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0xxx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O 11000010  00011000  </a:t>
            </a:r>
            <a:r>
              <a:rPr lang="en-US" altLang="zh-CN" sz="2000" u="sng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0001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10xx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   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endParaRPr lang="en-US" altLang="zh-CN" sz="2000" dirty="0">
              <a:solidFill>
                <a:srgbClr val="000099"/>
              </a:solidFill>
              <a:latin typeface="MS PGothic" pitchFamily="34" charset="-128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474119" name="Rectangle 5"/>
          <p:cNvSpPr>
            <a:spLocks noChangeArrowheads="1"/>
          </p:cNvSpPr>
          <p:nvPr/>
        </p:nvSpPr>
        <p:spPr bwMode="auto">
          <a:xfrm>
            <a:off x="539750" y="3357563"/>
            <a:ext cx="82804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C 11000010  00011000  00000xxx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(194.24.0.0-194.24.7.255)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 E 11000010  00011000  000010xx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(194.24.8.0-194.24.11.255)</a:t>
            </a:r>
          </a:p>
          <a:p>
            <a:pPr marL="533400" indent="-533400"/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A 11000010  00011000  000011xx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(194.24.12.0-194.24.15.255)</a:t>
            </a:r>
          </a:p>
          <a:p>
            <a:pPr marL="533400" indent="-533400"/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 O 11000010  00011000  0001xxxx  </a:t>
            </a:r>
            <a:r>
              <a:rPr lang="en-US" altLang="zh-CN" sz="2000" dirty="0" err="1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xxxxxxxx</a:t>
            </a:r>
            <a:r>
              <a:rPr lang="en-US" altLang="zh-CN" sz="2000" dirty="0">
                <a:solidFill>
                  <a:srgbClr val="000099"/>
                </a:solidFill>
                <a:latin typeface="MS PGothic" pitchFamily="34" charset="-128"/>
                <a:ea typeface="MS PGothic" pitchFamily="34" charset="-128"/>
                <a:cs typeface="Tahoma" pitchFamily="34" charset="0"/>
              </a:rPr>
              <a:t> (194.24.16.0-194.24.31.255)     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endParaRPr lang="en-US" altLang="zh-CN" sz="2000" dirty="0">
              <a:solidFill>
                <a:srgbClr val="000099"/>
              </a:solidFill>
              <a:latin typeface="MS PGothic" pitchFamily="34" charset="-128"/>
              <a:ea typeface="MS PGothic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05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1925"/>
            <a:ext cx="8410575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Aggregation of IP prefixes</a:t>
            </a:r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74577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673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1925"/>
            <a:ext cx="8410575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Longest matching prefix routing</a:t>
            </a:r>
          </a:p>
        </p:txBody>
      </p:sp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836712"/>
            <a:ext cx="874236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179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Routing Table</a:t>
            </a:r>
          </a:p>
        </p:txBody>
      </p:sp>
      <p:sp>
        <p:nvSpPr>
          <p:cNvPr id="438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94995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Routing table </a:t>
            </a:r>
          </a:p>
          <a:p>
            <a:pPr lvl="1" eaLnBrk="1" hangingPunct="1"/>
            <a:r>
              <a:rPr lang="en-US" altLang="zh-CN" sz="2000" dirty="0"/>
              <a:t>An array of (</a:t>
            </a:r>
            <a:r>
              <a:rPr lang="en-US" altLang="zh-CN" sz="2000" dirty="0">
                <a:solidFill>
                  <a:srgbClr val="993300"/>
                </a:solidFill>
              </a:rPr>
              <a:t>IP address, </a:t>
            </a:r>
            <a:r>
              <a:rPr lang="en-US" altLang="zh-CN" sz="2000" dirty="0" err="1">
                <a:solidFill>
                  <a:srgbClr val="993300"/>
                </a:solidFill>
              </a:rPr>
              <a:t>netmask</a:t>
            </a:r>
            <a:r>
              <a:rPr lang="en-US" altLang="zh-CN" sz="2000" dirty="0">
                <a:solidFill>
                  <a:srgbClr val="993300"/>
                </a:solidFill>
              </a:rPr>
              <a:t>, outgoing line, Next hop</a:t>
            </a:r>
            <a:r>
              <a:rPr lang="en-US" altLang="zh-CN" sz="2000" dirty="0"/>
              <a:t>) </a:t>
            </a:r>
          </a:p>
          <a:p>
            <a:pPr eaLnBrk="1" hangingPunct="1"/>
            <a:r>
              <a:rPr lang="en-US" altLang="zh-CN" sz="2400" dirty="0"/>
              <a:t>Scan the routing table</a:t>
            </a:r>
          </a:p>
          <a:p>
            <a:pPr lvl="1" eaLnBrk="1" hangingPunct="1"/>
            <a:r>
              <a:rPr lang="en-US" altLang="zh-CN" sz="2000" dirty="0"/>
              <a:t>Mask the destination address and comparing it to the table entry </a:t>
            </a:r>
            <a:r>
              <a:rPr lang="en-US" altLang="zh-CN" sz="2000" dirty="0">
                <a:solidFill>
                  <a:srgbClr val="993300"/>
                </a:solidFill>
              </a:rPr>
              <a:t>looking for a match</a:t>
            </a:r>
          </a:p>
          <a:p>
            <a:pPr lvl="1" eaLnBrk="1" hangingPunct="1"/>
            <a:r>
              <a:rPr lang="en-US" altLang="zh-CN" sz="2000" dirty="0"/>
              <a:t>It is possible that multiple entries (with different </a:t>
            </a:r>
            <a:r>
              <a:rPr lang="en-US" altLang="zh-CN" sz="2000" dirty="0" err="1"/>
              <a:t>netmask</a:t>
            </a:r>
            <a:r>
              <a:rPr lang="en-US" altLang="zh-CN" sz="2000" dirty="0"/>
              <a:t> lengths) match, in which case the </a:t>
            </a:r>
            <a:r>
              <a:rPr lang="en-US" altLang="zh-CN" sz="2000" dirty="0">
                <a:solidFill>
                  <a:srgbClr val="993300"/>
                </a:solidFill>
              </a:rPr>
              <a:t>longest mask</a:t>
            </a:r>
            <a:r>
              <a:rPr lang="en-US" altLang="zh-CN" sz="2000" dirty="0"/>
              <a:t> is used</a:t>
            </a:r>
          </a:p>
          <a:p>
            <a:pPr lvl="2" eaLnBrk="1" hangingPunct="1"/>
            <a:r>
              <a:rPr lang="en-US" altLang="zh-CN" sz="2000" dirty="0"/>
              <a:t>If there is a match for a /20 mask and a /24 mask, the /24 entry is used.</a:t>
            </a:r>
          </a:p>
          <a:p>
            <a:pPr eaLnBrk="1" hangingPunct="1"/>
            <a:r>
              <a:rPr lang="en-US" altLang="zh-CN" sz="2400" dirty="0">
                <a:solidFill>
                  <a:srgbClr val="002060"/>
                </a:solidFill>
              </a:rPr>
              <a:t>Implementation</a:t>
            </a:r>
          </a:p>
          <a:p>
            <a:pPr lvl="1" eaLnBrk="1" hangingPunct="1"/>
            <a:r>
              <a:rPr lang="en-US" altLang="zh-CN" sz="2000" dirty="0">
                <a:solidFill>
                  <a:srgbClr val="993300"/>
                </a:solidFill>
              </a:rPr>
              <a:t>Complex algorithms</a:t>
            </a:r>
            <a:r>
              <a:rPr lang="en-US" altLang="zh-CN" sz="2000" dirty="0"/>
              <a:t> have been devised to speed up the address matching process</a:t>
            </a:r>
          </a:p>
          <a:p>
            <a:pPr lvl="1" eaLnBrk="1" hangingPunct="1"/>
            <a:r>
              <a:rPr lang="en-US" altLang="zh-CN" sz="2000" dirty="0"/>
              <a:t>commercial routers use </a:t>
            </a:r>
            <a:r>
              <a:rPr lang="en-US" altLang="zh-CN" sz="2000" dirty="0">
                <a:solidFill>
                  <a:srgbClr val="993300"/>
                </a:solidFill>
              </a:rPr>
              <a:t>custom VLSI chips</a:t>
            </a:r>
            <a:r>
              <a:rPr lang="en-US" altLang="zh-CN" sz="2000" dirty="0"/>
              <a:t> with these algorithms embedded in hardware</a:t>
            </a:r>
          </a:p>
        </p:txBody>
      </p:sp>
    </p:spTree>
    <p:extLst>
      <p:ext uri="{BB962C8B-B14F-4D97-AF65-F5344CB8AC3E}">
        <p14:creationId xmlns:p14="http://schemas.microsoft.com/office/powerpoint/2010/main" val="273374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Virtual Circuit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430" y="1"/>
            <a:ext cx="1014199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44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Routing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54464"/>
              </p:ext>
            </p:extLst>
          </p:nvPr>
        </p:nvGraphicFramePr>
        <p:xfrm>
          <a:off x="891274" y="1124744"/>
          <a:ext cx="6993094" cy="2592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38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0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地址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掩码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下一跳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135.46.56.0/22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接口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3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135.46.60.0/22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接口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3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192.53.40.0/23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路由器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0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默认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(0.0.0.0/0)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路由器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99592" y="401377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266700"/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(a) 135.46.63.10 </a:t>
            </a:r>
            <a:endParaRPr lang="en-US" altLang="zh-CN" sz="20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hangingPunct="0"/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(b) 135.46.57.14 </a:t>
            </a:r>
            <a:endParaRPr lang="en-US" altLang="zh-CN" sz="20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hangingPunct="0"/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(c) 135.46.52.2 </a:t>
            </a:r>
            <a:endParaRPr lang="en-US" altLang="zh-CN" sz="20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hangingPunct="0"/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(d) 192.53.40.7 </a:t>
            </a:r>
            <a:endParaRPr lang="en-US" altLang="zh-CN" sz="2000" dirty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indent="266700" eaLnBrk="0" hangingPunct="0"/>
            <a:r>
              <a:rPr lang="en-US" altLang="zh-CN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(e) 192.53.56.7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02963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1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Routing Table</a:t>
            </a:r>
          </a:p>
        </p:txBody>
      </p:sp>
      <p:graphicFrame>
        <p:nvGraphicFramePr>
          <p:cNvPr id="426014" name="Object 30"/>
          <p:cNvGraphicFramePr>
            <a:graphicFrameLocks noGrp="1" noChangeAspect="1"/>
          </p:cNvGraphicFramePr>
          <p:nvPr>
            <p:ph idx="1"/>
          </p:nvPr>
        </p:nvGraphicFramePr>
        <p:xfrm>
          <a:off x="292100" y="723900"/>
          <a:ext cx="8850313" cy="584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68" name="Visio" r:id="rId3" imgW="7463880" imgH="4919400" progId="">
                  <p:embed/>
                </p:oleObj>
              </mc:Choice>
              <mc:Fallback>
                <p:oleObj name="Visio" r:id="rId3" imgW="7463880" imgH="4919400" progId="">
                  <p:embed/>
                  <p:pic>
                    <p:nvPicPr>
                      <p:cNvPr id="0" name="Picture 5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723900"/>
                        <a:ext cx="8850313" cy="584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6463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3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Routing Table</a:t>
            </a:r>
          </a:p>
        </p:txBody>
      </p:sp>
      <p:graphicFrame>
        <p:nvGraphicFramePr>
          <p:cNvPr id="427038" name="Object 30"/>
          <p:cNvGraphicFramePr>
            <a:graphicFrameLocks noGrp="1" noChangeAspect="1"/>
          </p:cNvGraphicFramePr>
          <p:nvPr>
            <p:ph idx="1"/>
          </p:nvPr>
        </p:nvGraphicFramePr>
        <p:xfrm>
          <a:off x="292100" y="723900"/>
          <a:ext cx="8850313" cy="584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92" name="Visio" r:id="rId3" imgW="7463880" imgH="4919400" progId="">
                  <p:embed/>
                </p:oleObj>
              </mc:Choice>
              <mc:Fallback>
                <p:oleObj name="Visio" r:id="rId3" imgW="7463880" imgH="4919400" progId="">
                  <p:embed/>
                  <p:pic>
                    <p:nvPicPr>
                      <p:cNvPr id="0" name="Picture 5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723900"/>
                        <a:ext cx="8850313" cy="584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61261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1718069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4984"/>
            <a:ext cx="8916241" cy="322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417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NAT (Network Address Translation)</a:t>
            </a:r>
          </a:p>
        </p:txBody>
      </p:sp>
      <p:sp>
        <p:nvSpPr>
          <p:cNvPr id="434180" name="Rectangle 5"/>
          <p:cNvSpPr>
            <a:spLocks noChangeArrowheads="1"/>
          </p:cNvSpPr>
          <p:nvPr/>
        </p:nvSpPr>
        <p:spPr bwMode="auto">
          <a:xfrm>
            <a:off x="345689" y="764704"/>
            <a:ext cx="842486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Outgoing packet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10.x.y.z source address and TCP Source port are replaced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Both the IP and TCP checksums are recomputed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Incoming packet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Destination port =&gt;internal IP address and original TCP Source port, </a:t>
            </a:r>
            <a:r>
              <a:rPr lang="en-US" altLang="zh-CN" sz="2000" dirty="0" err="1">
                <a:latin typeface="Verdana" pitchFamily="34" charset="0"/>
                <a:ea typeface="黑体" pitchFamily="2" charset="-122"/>
              </a:rPr>
              <a:t>Recompute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 IP and TCP checksums 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Deliver the packet using the 10.x.y.z address</a:t>
            </a:r>
          </a:p>
        </p:txBody>
      </p:sp>
    </p:spTree>
    <p:extLst>
      <p:ext uri="{BB962C8B-B14F-4D97-AF65-F5344CB8AC3E}">
        <p14:creationId xmlns:p14="http://schemas.microsoft.com/office/powerpoint/2010/main" val="42062492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Private Network Address</a:t>
            </a:r>
          </a:p>
        </p:txBody>
      </p:sp>
      <p:sp>
        <p:nvSpPr>
          <p:cNvPr id="435202" name="Rectangle 3"/>
          <p:cNvSpPr>
            <a:spLocks noChangeArrowheads="1"/>
          </p:cNvSpPr>
          <p:nvPr/>
        </p:nvSpPr>
        <p:spPr bwMode="auto">
          <a:xfrm>
            <a:off x="323850" y="764704"/>
            <a:ext cx="8424863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6600"/>
              </a:buClr>
              <a:buSzPct val="110000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The three reserved ranges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10.0.0.0 – 10.255.255.255/8  (Prefix 1.0B)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None/>
            </a:pPr>
            <a:r>
              <a:rPr lang="en-US" altLang="zh-CN" sz="1800" dirty="0">
                <a:solidFill>
                  <a:srgbClr val="993300"/>
                </a:solidFill>
                <a:latin typeface="Verdana" pitchFamily="34" charset="0"/>
                <a:ea typeface="黑体" pitchFamily="2" charset="-122"/>
              </a:rPr>
              <a:t>00001010.xxxxxxxx.xxxxxxxx.xxxxxxxx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                           (16,777,216 hosts) 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172.16.0.0 – 172.31.255.255/12 (Prefix 1.5B)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None/>
            </a:pPr>
            <a:r>
              <a:rPr lang="en-US" altLang="zh-CN" sz="1800" dirty="0">
                <a:solidFill>
                  <a:srgbClr val="993300"/>
                </a:solidFill>
                <a:latin typeface="Verdana" pitchFamily="34" charset="0"/>
                <a:ea typeface="黑体" pitchFamily="2" charset="-122"/>
              </a:rPr>
              <a:t>10101100.0001xxxx.xxxxxxxx.xxxxxxxx</a:t>
            </a:r>
            <a:endParaRPr lang="en-US" altLang="zh-CN" sz="1800" dirty="0">
              <a:latin typeface="Verdana" pitchFamily="34" charset="0"/>
              <a:ea typeface="黑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                          (1,048,576 hosts) 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192.168.0.0 – 192.168.255.255/16 (Prefix 2.0B)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1800" dirty="0">
                <a:solidFill>
                  <a:srgbClr val="993300"/>
                </a:solidFill>
                <a:latin typeface="Verdana" pitchFamily="34" charset="0"/>
                <a:ea typeface="黑体" pitchFamily="2" charset="-122"/>
              </a:rPr>
              <a:t>     11000000.10101000.xxxxxxxx.xxxxxxxx</a:t>
            </a:r>
            <a:endParaRPr lang="en-US" altLang="zh-CN" sz="1800" dirty="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                          (65,536 hosts) </a:t>
            </a: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10.0.0.0/8, 172.16.0.0/12, 192.168.0.0/16</a:t>
            </a:r>
          </a:p>
        </p:txBody>
      </p:sp>
    </p:spTree>
    <p:extLst>
      <p:ext uri="{BB962C8B-B14F-4D97-AF65-F5344CB8AC3E}">
        <p14:creationId xmlns:p14="http://schemas.microsoft.com/office/powerpoint/2010/main" val="8725763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3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zh-CN" altLang="en-US">
                <a:latin typeface="黑体" pitchFamily="2" charset="-122"/>
                <a:ea typeface="黑体" pitchFamily="2" charset="-122"/>
              </a:rPr>
              <a:t>动态</a:t>
            </a:r>
            <a:r>
              <a:rPr lang="en-US" altLang="zh-CN">
                <a:latin typeface="黑体" pitchFamily="2" charset="-122"/>
                <a:ea typeface="黑体" pitchFamily="2" charset="-122"/>
              </a:rPr>
              <a:t>NAT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表项</a:t>
            </a:r>
          </a:p>
        </p:txBody>
      </p:sp>
      <p:sp>
        <p:nvSpPr>
          <p:cNvPr id="4311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3860800"/>
            <a:ext cx="8712200" cy="28082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A</a:t>
            </a:r>
            <a:r>
              <a:rPr lang="zh-CN" altLang="en-US" sz="1800" dirty="0"/>
              <a:t>：发送</a:t>
            </a:r>
            <a:r>
              <a:rPr lang="en-US" altLang="zh-CN" sz="1800" dirty="0"/>
              <a:t>TCP</a:t>
            </a:r>
            <a:r>
              <a:rPr lang="zh-CN" altLang="en-US" sz="1800" dirty="0"/>
              <a:t>报 </a:t>
            </a:r>
            <a:r>
              <a:rPr lang="en-US" altLang="zh-CN" sz="1800" dirty="0"/>
              <a:t>10.0.0.1:3723-&gt;18.7.22.83:80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R</a:t>
            </a:r>
            <a:r>
              <a:rPr lang="zh-CN" altLang="en-US" sz="1800" dirty="0"/>
              <a:t>：路由器动态创建</a:t>
            </a:r>
            <a:r>
              <a:rPr lang="en-US" altLang="zh-CN" sz="1800" dirty="0"/>
              <a:t>NAT</a:t>
            </a:r>
            <a:r>
              <a:rPr lang="zh-CN" altLang="en-US" sz="1800" dirty="0"/>
              <a:t>表项</a:t>
            </a:r>
            <a:r>
              <a:rPr lang="en-US" altLang="zh-CN" sz="1800" dirty="0"/>
              <a:t>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(Local)10.0.0.1:3723—(Global)123.116.156.133:33120—(Peer)18.7.22.83:80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改</a:t>
            </a:r>
            <a:r>
              <a:rPr lang="en-US" altLang="zh-CN" sz="1800" dirty="0"/>
              <a:t>TCP</a:t>
            </a:r>
            <a:r>
              <a:rPr lang="zh-CN" altLang="en-US" sz="1800" dirty="0"/>
              <a:t>报为</a:t>
            </a:r>
            <a:r>
              <a:rPr lang="en-US" altLang="zh-CN" sz="1800" dirty="0"/>
              <a:t>123.116.156.133:33120-&gt;18.7.22.83:80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S</a:t>
            </a:r>
            <a:r>
              <a:rPr lang="zh-CN" altLang="en-US" sz="1800" dirty="0"/>
              <a:t>：服务器</a:t>
            </a:r>
            <a:r>
              <a:rPr lang="en-US" altLang="zh-CN" sz="1800" dirty="0"/>
              <a:t>S</a:t>
            </a:r>
            <a:r>
              <a:rPr lang="zh-CN" altLang="en-US" sz="1800" dirty="0"/>
              <a:t>回数据</a:t>
            </a:r>
            <a:r>
              <a:rPr lang="en-US" altLang="zh-CN" sz="1800" dirty="0"/>
              <a:t>18.7.22.83:80-&gt;123.116.156.133:33120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R</a:t>
            </a:r>
            <a:r>
              <a:rPr lang="zh-CN" altLang="en-US" sz="1800" dirty="0"/>
              <a:t>：查</a:t>
            </a:r>
            <a:r>
              <a:rPr lang="en-US" altLang="zh-CN" sz="1800" dirty="0"/>
              <a:t>NAT</a:t>
            </a:r>
            <a:r>
              <a:rPr lang="zh-CN" altLang="en-US" sz="1800" dirty="0"/>
              <a:t>表：改</a:t>
            </a:r>
            <a:r>
              <a:rPr lang="en-US" altLang="zh-CN" sz="1800" dirty="0"/>
              <a:t>TCP</a:t>
            </a:r>
            <a:r>
              <a:rPr lang="zh-CN" altLang="en-US" sz="1800" dirty="0"/>
              <a:t>报为为</a:t>
            </a:r>
            <a:r>
              <a:rPr lang="en-US" altLang="zh-CN" sz="1800" dirty="0"/>
              <a:t>18.7.22.83:80-&gt;10.0.0.1:3723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800" dirty="0"/>
              <a:t>A</a:t>
            </a:r>
            <a:r>
              <a:rPr lang="zh-CN" altLang="en-US" sz="1800" dirty="0"/>
              <a:t>：收到数据包</a:t>
            </a:r>
            <a:r>
              <a:rPr lang="en-US" altLang="zh-CN" sz="1800" dirty="0"/>
              <a:t>18.7.22.83:80-&gt;10.0.0.1:3723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1800" dirty="0"/>
              <a:t>（连接过程中使用该</a:t>
            </a:r>
            <a:r>
              <a:rPr lang="en-US" altLang="zh-CN" sz="1800" dirty="0"/>
              <a:t>NAT</a:t>
            </a:r>
            <a:r>
              <a:rPr lang="zh-CN" altLang="en-US" sz="1800" dirty="0"/>
              <a:t>表项，当连接关闭时或长久未用的</a:t>
            </a:r>
            <a:r>
              <a:rPr lang="en-US" altLang="zh-CN" sz="1800" dirty="0"/>
              <a:t>NAT</a:t>
            </a:r>
            <a:r>
              <a:rPr lang="zh-CN" altLang="en-US" sz="1800" dirty="0"/>
              <a:t>表项，删除）</a:t>
            </a:r>
            <a:endParaRPr lang="en-US" altLang="zh-CN" sz="1800" dirty="0"/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OUT: (SRC)10.0.0.1:3723—(DST)18.7.22.83:80=&gt;(SRC)123.116.156.133:33120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C00000"/>
                </a:solidFill>
              </a:rPr>
              <a:t>IN: (SRC)18.7.22.83:80—(DST)123.116.156.133:33120=&gt;(DST)10.0.0.1:3723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1600" dirty="0">
              <a:solidFill>
                <a:srgbClr val="C00000"/>
              </a:solidFill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zh-CN" altLang="en-US" sz="1800" dirty="0"/>
          </a:p>
        </p:txBody>
      </p:sp>
      <p:graphicFrame>
        <p:nvGraphicFramePr>
          <p:cNvPr id="431135" name="Object 31" descr="5-6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3063" y="822325"/>
          <a:ext cx="8621712" cy="296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716" name="Visio" r:id="rId4" imgW="6821280" imgH="2345040" progId="">
                  <p:embed/>
                </p:oleObj>
              </mc:Choice>
              <mc:Fallback>
                <p:oleObj name="Visio" r:id="rId4" imgW="6821280" imgH="2345040" progId="">
                  <p:embed/>
                  <p:pic>
                    <p:nvPicPr>
                      <p:cNvPr id="0" name="Picture 52" descr="5-6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822325"/>
                        <a:ext cx="8621712" cy="2967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0427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6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zh-CN" altLang="en-US">
                <a:latin typeface="黑体" pitchFamily="2" charset="-122"/>
                <a:ea typeface="黑体" pitchFamily="2" charset="-122"/>
              </a:rPr>
              <a:t>静态</a:t>
            </a:r>
            <a:r>
              <a:rPr lang="en-US" altLang="zh-CN">
                <a:latin typeface="黑体" pitchFamily="2" charset="-122"/>
                <a:ea typeface="黑体" pitchFamily="2" charset="-122"/>
              </a:rPr>
              <a:t>NAT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表项</a:t>
            </a:r>
          </a:p>
        </p:txBody>
      </p:sp>
      <p:sp>
        <p:nvSpPr>
          <p:cNvPr id="4321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3789363"/>
            <a:ext cx="8064500" cy="2952750"/>
          </a:xfrm>
        </p:spPr>
        <p:txBody>
          <a:bodyPr/>
          <a:lstStyle/>
          <a:p>
            <a:pPr eaLnBrk="1" hangingPunct="1"/>
            <a:r>
              <a:rPr lang="en-US" altLang="zh-CN" sz="1600" dirty="0"/>
              <a:t>R</a:t>
            </a:r>
            <a:r>
              <a:rPr lang="zh-CN" altLang="en-US" sz="1600" dirty="0"/>
              <a:t>：设</a:t>
            </a:r>
            <a:r>
              <a:rPr lang="en-US" altLang="zh-CN" sz="1600" dirty="0"/>
              <a:t>10.0.0.7</a:t>
            </a:r>
            <a:r>
              <a:rPr lang="zh-CN" altLang="en-US" sz="1600" dirty="0"/>
              <a:t>为</a:t>
            </a:r>
            <a:r>
              <a:rPr lang="en-US" altLang="zh-CN" sz="1600" dirty="0"/>
              <a:t>Web</a:t>
            </a:r>
            <a:r>
              <a:rPr lang="zh-CN" altLang="en-US" sz="1600" dirty="0"/>
              <a:t>服务器</a:t>
            </a:r>
            <a:r>
              <a:rPr lang="en-US" altLang="zh-CN" sz="1600" dirty="0"/>
              <a:t>:</a:t>
            </a:r>
            <a:r>
              <a:rPr lang="zh-CN" altLang="en-US" sz="1600" dirty="0"/>
              <a:t> 建立静态</a:t>
            </a:r>
            <a:r>
              <a:rPr lang="en-US" altLang="zh-CN" sz="1600" dirty="0"/>
              <a:t>NAT</a:t>
            </a:r>
            <a:r>
              <a:rPr lang="zh-CN" altLang="en-US" sz="1600" dirty="0"/>
              <a:t>表  </a:t>
            </a:r>
            <a:endParaRPr lang="en-US" altLang="zh-CN" sz="1600" dirty="0"/>
          </a:p>
          <a:p>
            <a:pPr marL="0" indent="0" eaLnBrk="1" hangingPunct="1">
              <a:buNone/>
            </a:pPr>
            <a:r>
              <a:rPr lang="en-US" altLang="zh-CN" sz="1600" dirty="0"/>
              <a:t>    (Local)10.0.0.7:8080—(Global)123.116.156.133:80 —(Peer)*:*</a:t>
            </a:r>
          </a:p>
          <a:p>
            <a:pPr eaLnBrk="1" hangingPunct="1"/>
            <a:r>
              <a:rPr lang="en-US" altLang="zh-CN" sz="1600" dirty="0"/>
              <a:t>C</a:t>
            </a:r>
            <a:r>
              <a:rPr lang="zh-CN" altLang="en-US" sz="1600" dirty="0"/>
              <a:t>：因特网上的客户端</a:t>
            </a:r>
            <a:r>
              <a:rPr lang="en-US" altLang="zh-CN" sz="1600" dirty="0"/>
              <a:t>C</a:t>
            </a:r>
            <a:r>
              <a:rPr lang="zh-CN" altLang="en-US" sz="1600" dirty="0"/>
              <a:t>发送</a:t>
            </a:r>
            <a:r>
              <a:rPr lang="en-US" altLang="zh-CN" sz="1600" dirty="0"/>
              <a:t>TCP</a:t>
            </a:r>
            <a:r>
              <a:rPr lang="zh-CN" altLang="en-US" sz="1600" dirty="0"/>
              <a:t>数据包：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1600" dirty="0"/>
              <a:t>    </a:t>
            </a:r>
            <a:r>
              <a:rPr lang="en-US" altLang="zh-CN" sz="1600" dirty="0"/>
              <a:t>17.1.1.10:3598-&gt;123.116.156.133:80</a:t>
            </a:r>
          </a:p>
          <a:p>
            <a:pPr eaLnBrk="1" hangingPunct="1"/>
            <a:r>
              <a:rPr lang="en-US" altLang="zh-CN" sz="1600" dirty="0"/>
              <a:t>R</a:t>
            </a:r>
            <a:r>
              <a:rPr lang="zh-CN" altLang="en-US" sz="1600" dirty="0"/>
              <a:t>：查 </a:t>
            </a:r>
            <a:r>
              <a:rPr lang="en-US" altLang="zh-CN" sz="1600" dirty="0"/>
              <a:t>NAT</a:t>
            </a:r>
            <a:r>
              <a:rPr lang="zh-CN" altLang="en-US" sz="1600" dirty="0"/>
              <a:t>表，改为</a:t>
            </a:r>
            <a:r>
              <a:rPr lang="en-US" altLang="zh-CN" sz="1600" dirty="0"/>
              <a:t>17.1.1.10:3598-&gt;10.0.0.7:8080</a:t>
            </a:r>
          </a:p>
          <a:p>
            <a:pPr eaLnBrk="1" hangingPunct="1"/>
            <a:r>
              <a:rPr lang="en-US" altLang="zh-CN" sz="1600" dirty="0"/>
              <a:t>W</a:t>
            </a:r>
            <a:r>
              <a:rPr lang="zh-CN" altLang="en-US" sz="1600" dirty="0"/>
              <a:t>：</a:t>
            </a:r>
            <a:r>
              <a:rPr lang="en-US" altLang="zh-CN" sz="1600" dirty="0"/>
              <a:t>Web</a:t>
            </a:r>
            <a:r>
              <a:rPr lang="zh-CN" altLang="en-US" sz="1600" dirty="0"/>
              <a:t>服务器回数据</a:t>
            </a:r>
            <a:r>
              <a:rPr lang="en-US" altLang="zh-CN" sz="1600" dirty="0"/>
              <a:t>10.0.0.7:8080-&gt;17.1.1.10:3598</a:t>
            </a:r>
          </a:p>
          <a:p>
            <a:pPr eaLnBrk="1" hangingPunct="1"/>
            <a:r>
              <a:rPr lang="en-US" altLang="zh-CN" sz="1600" dirty="0"/>
              <a:t>R</a:t>
            </a:r>
            <a:r>
              <a:rPr lang="zh-CN" altLang="en-US" sz="1600" dirty="0"/>
              <a:t>：查 </a:t>
            </a:r>
            <a:r>
              <a:rPr lang="en-US" altLang="zh-CN" sz="1600" dirty="0"/>
              <a:t>NAT</a:t>
            </a:r>
            <a:r>
              <a:rPr lang="zh-CN" altLang="en-US" sz="1600" dirty="0"/>
              <a:t>表，改为</a:t>
            </a:r>
            <a:r>
              <a:rPr lang="en-US" altLang="zh-CN" sz="1600" dirty="0"/>
              <a:t>123.116.156.133:80-&gt;17.1.1.10:3598</a:t>
            </a:r>
          </a:p>
          <a:p>
            <a:pPr eaLnBrk="1" hangingPunct="1"/>
            <a:r>
              <a:rPr lang="en-US" altLang="zh-CN" sz="1600" dirty="0"/>
              <a:t>C</a:t>
            </a:r>
            <a:r>
              <a:rPr lang="zh-CN" altLang="en-US" sz="1600" dirty="0"/>
              <a:t>：收到返回</a:t>
            </a:r>
            <a:r>
              <a:rPr lang="en-US" altLang="zh-CN" sz="1600" dirty="0"/>
              <a:t>TCP</a:t>
            </a:r>
            <a:r>
              <a:rPr lang="zh-CN" altLang="en-US" sz="1600" dirty="0"/>
              <a:t>数据报</a:t>
            </a:r>
            <a:r>
              <a:rPr lang="en-US" altLang="zh-CN" sz="1600" dirty="0"/>
              <a:t>123.116.156.133:80-&gt;17.1.1.10:3598</a:t>
            </a:r>
          </a:p>
        </p:txBody>
      </p:sp>
      <p:graphicFrame>
        <p:nvGraphicFramePr>
          <p:cNvPr id="432159" name="Object 31" descr="5-6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99496106"/>
              </p:ext>
            </p:extLst>
          </p:nvPr>
        </p:nvGraphicFramePr>
        <p:xfrm>
          <a:off x="471488" y="785813"/>
          <a:ext cx="7807325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0" name="Visio" r:id="rId3" imgW="6548760" imgH="2161440" progId="">
                  <p:embed/>
                </p:oleObj>
              </mc:Choice>
              <mc:Fallback>
                <p:oleObj name="Visio" r:id="rId3" imgW="6548760" imgH="2161440" progId="">
                  <p:embed/>
                  <p:pic>
                    <p:nvPicPr>
                      <p:cNvPr id="0" name="Picture 52" descr="5-6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785813"/>
                        <a:ext cx="7807325" cy="27971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3141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Some of the Objections to NAT</a:t>
            </a:r>
          </a:p>
        </p:txBody>
      </p:sp>
      <p:sp>
        <p:nvSpPr>
          <p:cNvPr id="434180" name="Rectangle 5"/>
          <p:cNvSpPr>
            <a:spLocks noChangeArrowheads="1"/>
          </p:cNvSpPr>
          <p:nvPr/>
        </p:nvSpPr>
        <p:spPr bwMode="auto">
          <a:xfrm>
            <a:off x="179513" y="764704"/>
            <a:ext cx="859104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NAT </a:t>
            </a:r>
            <a:r>
              <a:rPr lang="en-US" altLang="zh-CN" sz="2000" dirty="0">
                <a:latin typeface="+mn-lt"/>
                <a:ea typeface="+mn-ea"/>
              </a:rPr>
              <a:t>violates the architectural model of IP (IP</a:t>
            </a:r>
            <a:r>
              <a:rPr lang="zh-CN" altLang="en-US" sz="2000" dirty="0">
                <a:latin typeface="+mn-lt"/>
                <a:ea typeface="+mn-ea"/>
              </a:rPr>
              <a:t>地址不唯一标识一台计算机</a:t>
            </a:r>
            <a:r>
              <a:rPr lang="en-US" altLang="zh-CN" sz="2000" dirty="0">
                <a:latin typeface="+mn-lt"/>
                <a:ea typeface="+mn-ea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+mn-lt"/>
                <a:ea typeface="+mn-ea"/>
              </a:rPr>
              <a:t>NAT changes the Internet from a connectionless network to a kind of connection-oriented network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+mn-lt"/>
                <a:ea typeface="+mn-ea"/>
              </a:rPr>
              <a:t>NAT breaks the end-to-end connectivity model of the Internet (</a:t>
            </a:r>
            <a:r>
              <a:rPr lang="zh-CN" altLang="en-US" sz="2000" dirty="0">
                <a:latin typeface="+mn-lt"/>
                <a:ea typeface="+mn-ea"/>
              </a:rPr>
              <a:t>外网计算机无法主动发起向内网计算机的访问</a:t>
            </a:r>
            <a:r>
              <a:rPr lang="en-US" altLang="zh-CN" sz="2000" dirty="0">
                <a:latin typeface="+mn-lt"/>
                <a:ea typeface="+mn-ea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+mn-lt"/>
                <a:ea typeface="+mn-ea"/>
              </a:rPr>
              <a:t>NAT violates the most fundamental rule of protocol layering: layer k may not make any assumptions about what layer k + 1 has put into the payload field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+mn-lt"/>
                <a:ea typeface="+mn-ea"/>
              </a:rPr>
              <a:t>Processes on the Internet are not required to use TCP or UDP(</a:t>
            </a:r>
            <a:r>
              <a:rPr lang="zh-CN" altLang="en-US" sz="2000" dirty="0">
                <a:latin typeface="+mn-lt"/>
                <a:ea typeface="+mn-ea"/>
              </a:rPr>
              <a:t>无法支持非</a:t>
            </a:r>
            <a:r>
              <a:rPr lang="en-US" altLang="zh-CN" sz="2000" dirty="0">
                <a:latin typeface="+mn-lt"/>
                <a:ea typeface="+mn-ea"/>
              </a:rPr>
              <a:t>TCP/UDP)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+mn-lt"/>
                <a:ea typeface="+mn-ea"/>
              </a:rPr>
              <a:t>Some applications insert IP addresses in the body of the data </a:t>
            </a:r>
          </a:p>
          <a:p>
            <a:pPr marL="1257300" lvl="2" indent="-342900">
              <a:spcBef>
                <a:spcPct val="20000"/>
              </a:spcBef>
              <a:buClr>
                <a:srgbClr val="0066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+mn-lt"/>
                <a:ea typeface="+mn-ea"/>
              </a:rPr>
              <a:t>FTP works this way 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endParaRPr lang="en-US" altLang="zh-CN" sz="2000" dirty="0">
              <a:latin typeface="Verdana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03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Virtual Circuit (1)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zh-CN" sz="2000">
                <a:latin typeface="Times New Roman" pitchFamily="18" charset="0"/>
              </a:rPr>
              <a:t>Routing within a virtual-circuit subnet.</a:t>
            </a:r>
          </a:p>
        </p:txBody>
      </p:sp>
      <p:pic>
        <p:nvPicPr>
          <p:cNvPr id="29699" name="Picture 4" descr="5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838" y="1454150"/>
            <a:ext cx="690245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6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34987676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IPv6: Major Goals</a:t>
            </a:r>
          </a:p>
        </p:txBody>
      </p:sp>
      <p:sp>
        <p:nvSpPr>
          <p:cNvPr id="468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229600" cy="5757863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solidFill>
                  <a:schemeClr val="tx1"/>
                </a:solidFill>
              </a:rPr>
              <a:t>Address space</a:t>
            </a:r>
          </a:p>
          <a:p>
            <a:pPr eaLnBrk="1" hangingPunct="1"/>
            <a:r>
              <a:rPr lang="en-US" altLang="zh-CN" sz="2000" dirty="0">
                <a:solidFill>
                  <a:schemeClr val="tx1"/>
                </a:solidFill>
              </a:rPr>
              <a:t>Reduce the size of the routing tables</a:t>
            </a:r>
          </a:p>
          <a:p>
            <a:pPr eaLnBrk="1" hangingPunct="1"/>
            <a:r>
              <a:rPr lang="en-US" altLang="zh-CN" sz="2000" dirty="0">
                <a:solidFill>
                  <a:schemeClr val="tx1"/>
                </a:solidFill>
              </a:rPr>
              <a:t>Simplify the protocol, to allow routers to process packets faster</a:t>
            </a:r>
          </a:p>
          <a:p>
            <a:pPr eaLnBrk="1" hangingPunct="1"/>
            <a:r>
              <a:rPr lang="en-US" altLang="zh-CN" sz="2000" dirty="0">
                <a:solidFill>
                  <a:schemeClr val="tx1"/>
                </a:solidFill>
              </a:rPr>
              <a:t>Security</a:t>
            </a:r>
          </a:p>
          <a:p>
            <a:pPr eaLnBrk="1" hangingPunct="1"/>
            <a:r>
              <a:rPr lang="en-US" altLang="zh-CN" sz="2000" dirty="0">
                <a:solidFill>
                  <a:schemeClr val="tx1"/>
                </a:solidFill>
              </a:rPr>
              <a:t>Pay more attention to type of service, particularly for real-time data</a:t>
            </a:r>
          </a:p>
          <a:p>
            <a:pPr eaLnBrk="1" hangingPunct="1"/>
            <a:r>
              <a:rPr lang="en-US" altLang="zh-CN" sz="2000" dirty="0"/>
              <a:t>Multicasting</a:t>
            </a:r>
          </a:p>
          <a:p>
            <a:pPr eaLnBrk="1" hangingPunct="1"/>
            <a:r>
              <a:rPr lang="en-US" altLang="zh-CN" sz="2000" dirty="0"/>
              <a:t>Make it possible for a host to roam without changing its address</a:t>
            </a:r>
          </a:p>
          <a:p>
            <a:pPr eaLnBrk="1" hangingPunct="1"/>
            <a:r>
              <a:rPr lang="en-US" altLang="zh-CN" sz="2000" dirty="0"/>
              <a:t>Allow the protocol to evolve in the future</a:t>
            </a:r>
          </a:p>
          <a:p>
            <a:pPr eaLnBrk="1" hangingPunct="1"/>
            <a:r>
              <a:rPr lang="en-US" altLang="zh-CN" sz="2000" dirty="0"/>
              <a:t>Permit the old and new protocols to coexist for years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994863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Main IPv6 Header</a:t>
            </a:r>
          </a:p>
        </p:txBody>
      </p:sp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6" y="775110"/>
            <a:ext cx="8184796" cy="57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2890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Main IPv6 Header</a:t>
            </a:r>
          </a:p>
        </p:txBody>
      </p:sp>
      <p:sp>
        <p:nvSpPr>
          <p:cNvPr id="471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92163"/>
            <a:ext cx="8061325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Address space </a:t>
            </a:r>
          </a:p>
          <a:p>
            <a:pPr lvl="1" eaLnBrk="1" hangingPunct="1"/>
            <a:r>
              <a:rPr lang="en-US" altLang="zh-CN" sz="2000" dirty="0"/>
              <a:t>128 bits, Total 3x10</a:t>
            </a:r>
            <a:r>
              <a:rPr lang="en-US" altLang="zh-CN" sz="2000" baseline="30000" dirty="0"/>
              <a:t>38</a:t>
            </a:r>
          </a:p>
          <a:p>
            <a:pPr lvl="1" eaLnBrk="1" hangingPunct="1"/>
            <a:r>
              <a:rPr lang="en-US" altLang="zh-CN" sz="2000" dirty="0"/>
              <a:t>7x10</a:t>
            </a:r>
            <a:r>
              <a:rPr lang="en-US" altLang="zh-CN" sz="2000" baseline="30000" dirty="0"/>
              <a:t>23</a:t>
            </a:r>
            <a:r>
              <a:rPr lang="en-US" altLang="zh-CN" sz="2000" dirty="0"/>
              <a:t> IP addresses per square meter on the Earth </a:t>
            </a:r>
          </a:p>
          <a:p>
            <a:pPr eaLnBrk="1" hangingPunct="1"/>
            <a:r>
              <a:rPr lang="en-US" altLang="zh-CN" sz="2400" dirty="0"/>
              <a:t>IPv6 header has a fixed length </a:t>
            </a:r>
          </a:p>
          <a:p>
            <a:pPr lvl="1" eaLnBrk="1" hangingPunct="1"/>
            <a:r>
              <a:rPr lang="en-US" altLang="zh-CN" sz="2000" dirty="0"/>
              <a:t>The IHL field is gone</a:t>
            </a:r>
          </a:p>
          <a:p>
            <a:pPr eaLnBrk="1" hangingPunct="1"/>
            <a:r>
              <a:rPr lang="en-US" altLang="zh-CN" sz="2400" dirty="0"/>
              <a:t>The Protocol field was taken out </a:t>
            </a:r>
          </a:p>
          <a:p>
            <a:pPr eaLnBrk="1" hangingPunct="1"/>
            <a:r>
              <a:rPr lang="en-US" altLang="zh-CN" sz="2400" dirty="0"/>
              <a:t>Flow label</a:t>
            </a:r>
          </a:p>
          <a:p>
            <a:pPr lvl="1" eaLnBrk="1" hangingPunct="1"/>
            <a:r>
              <a:rPr lang="en-US" altLang="zh-CN" sz="2000" dirty="0"/>
              <a:t>Each flow is designated by the </a:t>
            </a:r>
            <a:r>
              <a:rPr lang="en-US" altLang="zh-CN" sz="2000" dirty="0">
                <a:solidFill>
                  <a:srgbClr val="CC0000"/>
                </a:solidFill>
              </a:rPr>
              <a:t>source address, destination address, and flow number</a:t>
            </a:r>
            <a:r>
              <a:rPr lang="en-US" altLang="zh-CN" sz="2000" dirty="0"/>
              <a:t> </a:t>
            </a:r>
          </a:p>
          <a:p>
            <a:pPr eaLnBrk="1" hangingPunct="1"/>
            <a:r>
              <a:rPr lang="en-US" altLang="zh-CN" sz="2400" dirty="0"/>
              <a:t>Fields relating to fragmentation were removed</a:t>
            </a:r>
          </a:p>
          <a:p>
            <a:pPr lvl="1" eaLnBrk="1" hangingPunct="1"/>
            <a:r>
              <a:rPr lang="en-US" altLang="zh-CN" sz="2000" dirty="0"/>
              <a:t>When a host sends a packet that is too large, the router sends back an error message</a:t>
            </a:r>
          </a:p>
          <a:p>
            <a:pPr lvl="1" eaLnBrk="1" hangingPunct="1"/>
            <a:r>
              <a:rPr lang="en-US" altLang="zh-CN" sz="2000" dirty="0"/>
              <a:t>This message tells the host to break up all future packets to that destination</a:t>
            </a:r>
          </a:p>
          <a:p>
            <a:pPr eaLnBrk="1" hangingPunct="1"/>
            <a:r>
              <a:rPr lang="en-US" altLang="zh-CN" sz="2400" dirty="0"/>
              <a:t>Checksum field is gone </a:t>
            </a:r>
          </a:p>
        </p:txBody>
      </p:sp>
    </p:spTree>
    <p:extLst>
      <p:ext uri="{BB962C8B-B14F-4D97-AF65-F5344CB8AC3E}">
        <p14:creationId xmlns:p14="http://schemas.microsoft.com/office/powerpoint/2010/main" val="21838286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IPv6 Extension Headers</a:t>
            </a:r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6" y="879419"/>
            <a:ext cx="8056563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608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IPv6  Address Notation</a:t>
            </a:r>
          </a:p>
        </p:txBody>
      </p:sp>
      <p:sp>
        <p:nvSpPr>
          <p:cNvPr id="471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92163"/>
            <a:ext cx="8061325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8 groups of 4 hexadecimal digits with colons between the groups</a:t>
            </a:r>
          </a:p>
          <a:p>
            <a:pPr marL="400050" lvl="1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8000:0000:0000:0000:0123:4567:89AB:CDEF</a:t>
            </a:r>
          </a:p>
          <a:p>
            <a:pPr eaLnBrk="1" hangingPunct="1"/>
            <a:r>
              <a:rPr lang="en-US" altLang="zh-CN" sz="2400" dirty="0"/>
              <a:t>3 optimizations</a:t>
            </a:r>
          </a:p>
          <a:p>
            <a:pPr lvl="1" eaLnBrk="1" hangingPunct="1"/>
            <a:r>
              <a:rPr lang="en-US" altLang="zh-CN" sz="2000" dirty="0"/>
              <a:t>Leading zeros within a group can be omitted</a:t>
            </a:r>
          </a:p>
          <a:p>
            <a:pPr marL="457200" lvl="1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8000:0:0:0:123:4567:89AB:CDEF</a:t>
            </a:r>
            <a:endParaRPr lang="en-US" altLang="zh-CN" sz="2000" dirty="0"/>
          </a:p>
          <a:p>
            <a:pPr lvl="1" eaLnBrk="1" hangingPunct="1"/>
            <a:r>
              <a:rPr lang="en-US" altLang="zh-CN" sz="2000" dirty="0"/>
              <a:t>One or more groups of 16 zero bits can be replaced by a pair of colons</a:t>
            </a:r>
          </a:p>
          <a:p>
            <a:pPr marL="457200" lvl="1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8000::123:4567:89AB:CDEF</a:t>
            </a:r>
          </a:p>
          <a:p>
            <a:pPr lvl="1" eaLnBrk="1" hangingPunct="1"/>
            <a:r>
              <a:rPr lang="en-US" altLang="zh-CN" sz="2000" dirty="0"/>
              <a:t>IPv4 addresses can be written as a pair of colons and an old dotted decimal number</a:t>
            </a:r>
          </a:p>
          <a:p>
            <a:pPr marL="457200" lvl="1" indent="0" eaLnBrk="1" hangingPunct="1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::192.31.20.46</a:t>
            </a:r>
          </a:p>
        </p:txBody>
      </p:sp>
    </p:spTree>
    <p:extLst>
      <p:ext uri="{BB962C8B-B14F-4D97-AF65-F5344CB8AC3E}">
        <p14:creationId xmlns:p14="http://schemas.microsoft.com/office/powerpoint/2010/main" val="38287139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 Internet Control Protocols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534400" cy="660400"/>
          </a:xfrm>
        </p:spPr>
        <p:txBody>
          <a:bodyPr/>
          <a:lstStyle/>
          <a:p>
            <a:pPr eaLnBrk="1" hangingPunct="1"/>
            <a:r>
              <a:rPr lang="en-US" altLang="zh-CN" sz="3400"/>
              <a:t>ICMP (Internet Control Message Protocol)</a:t>
            </a:r>
          </a:p>
        </p:txBody>
      </p:sp>
      <p:sp>
        <p:nvSpPr>
          <p:cNvPr id="409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9499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ICMP message is encapsulated in an IP packet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DESTINATION UNREACHABLE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a router cannot locate the destination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a packet with the DF bit cannot be delivered because a ''small-packet'' network stands in the way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TIME EXCEEDED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a packet is dropped because its TTL counter has reached zero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SOURCE QUENCH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Choke packet</a:t>
            </a:r>
            <a:r>
              <a:rPr lang="zh-CN" altLang="en-US" sz="1800" dirty="0"/>
              <a:t>：</a:t>
            </a:r>
            <a:r>
              <a:rPr lang="en-US" altLang="zh-CN" sz="1800" dirty="0"/>
              <a:t>When a host received this message, it was expected to slow down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REDIRECT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a router notices that a packet seems to be routed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It is used by the router to tell the sending host about the probable error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ECHO and ECHO REPLY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TIMESTAMP REQUEST and TIMESTAMP REPLY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The ROUTER ADVERTISEMENT and ROUTER SOLICITATION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used to let hosts find nearby routers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2"/>
          <p:cNvSpPr>
            <a:spLocks noChangeArrowheads="1"/>
          </p:cNvSpPr>
          <p:nvPr/>
        </p:nvSpPr>
        <p:spPr bwMode="auto">
          <a:xfrm>
            <a:off x="2205038" y="3970338"/>
            <a:ext cx="4248150" cy="3905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06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dirty="0"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i="1" dirty="0">
                <a:latin typeface="黑体" pitchFamily="2" charset="-122"/>
                <a:ea typeface="黑体" pitchFamily="2" charset="-122"/>
              </a:rPr>
              <a:t>报文的格式</a:t>
            </a:r>
            <a:r>
              <a:rPr lang="zh-CN" altLang="en-US" sz="3000" i="1" dirty="0"/>
              <a:t> </a:t>
            </a:r>
          </a:p>
        </p:txBody>
      </p:sp>
      <p:sp>
        <p:nvSpPr>
          <p:cNvPr id="410628" name="Freeform 5"/>
          <p:cNvSpPr>
            <a:spLocks/>
          </p:cNvSpPr>
          <p:nvPr/>
        </p:nvSpPr>
        <p:spPr bwMode="auto">
          <a:xfrm>
            <a:off x="2228850" y="2749550"/>
            <a:ext cx="5613400" cy="468313"/>
          </a:xfrm>
          <a:custGeom>
            <a:avLst/>
            <a:gdLst>
              <a:gd name="T0" fmla="*/ 0 w 2790"/>
              <a:gd name="T1" fmla="*/ 2147483647 h 279"/>
              <a:gd name="T2" fmla="*/ 2147483647 w 2790"/>
              <a:gd name="T3" fmla="*/ 2147483647 h 279"/>
              <a:gd name="T4" fmla="*/ 2147483647 w 2790"/>
              <a:gd name="T5" fmla="*/ 2147483647 h 279"/>
              <a:gd name="T6" fmla="*/ 2147483647 w 2790"/>
              <a:gd name="T7" fmla="*/ 0 h 279"/>
              <a:gd name="T8" fmla="*/ 0 w 2790"/>
              <a:gd name="T9" fmla="*/ 2147483647 h 2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0"/>
              <a:gd name="T16" fmla="*/ 0 h 279"/>
              <a:gd name="T17" fmla="*/ 2790 w 2790"/>
              <a:gd name="T18" fmla="*/ 279 h 2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0" h="279">
                <a:moveTo>
                  <a:pt x="0" y="6"/>
                </a:moveTo>
                <a:lnTo>
                  <a:pt x="561" y="279"/>
                </a:lnTo>
                <a:lnTo>
                  <a:pt x="2100" y="276"/>
                </a:lnTo>
                <a:lnTo>
                  <a:pt x="2790" y="0"/>
                </a:lnTo>
                <a:lnTo>
                  <a:pt x="0" y="6"/>
                </a:lnTo>
                <a:close/>
              </a:path>
            </a:pathLst>
          </a:cu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410629" name="Line 6"/>
          <p:cNvSpPr>
            <a:spLocks noChangeShapeType="1"/>
          </p:cNvSpPr>
          <p:nvPr/>
        </p:nvSpPr>
        <p:spPr bwMode="auto">
          <a:xfrm>
            <a:off x="2205038" y="4594225"/>
            <a:ext cx="424815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0" name="Text Box 7"/>
          <p:cNvSpPr txBox="1">
            <a:spLocks noChangeArrowheads="1"/>
          </p:cNvSpPr>
          <p:nvPr/>
        </p:nvSpPr>
        <p:spPr bwMode="auto">
          <a:xfrm>
            <a:off x="2303463" y="3967163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  部</a:t>
            </a:r>
          </a:p>
        </p:txBody>
      </p:sp>
      <p:sp>
        <p:nvSpPr>
          <p:cNvPr id="409608" name="Rectangle 8"/>
          <p:cNvSpPr>
            <a:spLocks noChangeArrowheads="1"/>
          </p:cNvSpPr>
          <p:nvPr/>
        </p:nvSpPr>
        <p:spPr bwMode="auto">
          <a:xfrm>
            <a:off x="3363913" y="3194050"/>
            <a:ext cx="3089275" cy="392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报文</a:t>
            </a:r>
          </a:p>
        </p:txBody>
      </p:sp>
      <p:sp>
        <p:nvSpPr>
          <p:cNvPr id="410632" name="Text Box 9"/>
          <p:cNvSpPr txBox="1">
            <a:spLocks noChangeArrowheads="1"/>
          </p:cNvSpPr>
          <p:nvPr/>
        </p:nvSpPr>
        <p:spPr bwMode="auto">
          <a:xfrm>
            <a:off x="2116138" y="836613"/>
            <a:ext cx="325437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0</a:t>
            </a:r>
          </a:p>
        </p:txBody>
      </p:sp>
      <p:sp>
        <p:nvSpPr>
          <p:cNvPr id="410633" name="Line 10"/>
          <p:cNvSpPr>
            <a:spLocks noChangeShapeType="1"/>
          </p:cNvSpPr>
          <p:nvPr/>
        </p:nvSpPr>
        <p:spPr bwMode="auto">
          <a:xfrm>
            <a:off x="3363913" y="3970338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5" name="AutoShape 12"/>
          <p:cNvSpPr>
            <a:spLocks noChangeArrowheads="1"/>
          </p:cNvSpPr>
          <p:nvPr/>
        </p:nvSpPr>
        <p:spPr bwMode="auto">
          <a:xfrm>
            <a:off x="4643438" y="3573463"/>
            <a:ext cx="288925" cy="419100"/>
          </a:xfrm>
          <a:prstGeom prst="downArrow">
            <a:avLst>
              <a:gd name="adj1" fmla="val 47222"/>
              <a:gd name="adj2" fmla="val 749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r"/>
            <a:endParaRPr lang="zh-CN" altLang="en-US"/>
          </a:p>
        </p:txBody>
      </p:sp>
      <p:sp>
        <p:nvSpPr>
          <p:cNvPr id="409613" name="Rectangle 13"/>
          <p:cNvSpPr>
            <a:spLocks noChangeArrowheads="1"/>
          </p:cNvSpPr>
          <p:nvPr/>
        </p:nvSpPr>
        <p:spPr bwMode="auto">
          <a:xfrm>
            <a:off x="2205038" y="1216025"/>
            <a:ext cx="5600700" cy="15636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r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10637" name="Line 14"/>
          <p:cNvSpPr>
            <a:spLocks noChangeShapeType="1"/>
          </p:cNvSpPr>
          <p:nvPr/>
        </p:nvSpPr>
        <p:spPr bwMode="auto">
          <a:xfrm rot="5400000" flipV="1">
            <a:off x="5005388" y="-1223962"/>
            <a:ext cx="0" cy="560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8" name="Line 15"/>
          <p:cNvSpPr>
            <a:spLocks noChangeShapeType="1"/>
          </p:cNvSpPr>
          <p:nvPr/>
        </p:nvSpPr>
        <p:spPr bwMode="auto">
          <a:xfrm flipV="1">
            <a:off x="3603625" y="1196975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9" name="Line 16"/>
          <p:cNvSpPr>
            <a:spLocks noChangeShapeType="1"/>
          </p:cNvSpPr>
          <p:nvPr/>
        </p:nvSpPr>
        <p:spPr bwMode="auto">
          <a:xfrm flipV="1">
            <a:off x="5003800" y="118586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40" name="Line 17"/>
          <p:cNvSpPr>
            <a:spLocks noChangeShapeType="1"/>
          </p:cNvSpPr>
          <p:nvPr/>
        </p:nvSpPr>
        <p:spPr bwMode="auto">
          <a:xfrm flipV="1">
            <a:off x="5003800" y="1185863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41" name="Text Box 18"/>
          <p:cNvSpPr txBox="1">
            <a:spLocks noChangeArrowheads="1"/>
          </p:cNvSpPr>
          <p:nvPr/>
        </p:nvSpPr>
        <p:spPr bwMode="auto">
          <a:xfrm>
            <a:off x="5873750" y="1158875"/>
            <a:ext cx="946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检验和</a:t>
            </a:r>
          </a:p>
        </p:txBody>
      </p:sp>
      <p:sp>
        <p:nvSpPr>
          <p:cNvPr id="410642" name="Text Box 19"/>
          <p:cNvSpPr txBox="1">
            <a:spLocks noChangeArrowheads="1"/>
          </p:cNvSpPr>
          <p:nvPr/>
        </p:nvSpPr>
        <p:spPr bwMode="auto">
          <a:xfrm>
            <a:off x="2493963" y="115887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类型</a:t>
            </a:r>
          </a:p>
        </p:txBody>
      </p:sp>
      <p:sp>
        <p:nvSpPr>
          <p:cNvPr id="410643" name="Text Box 20"/>
          <p:cNvSpPr txBox="1">
            <a:spLocks noChangeArrowheads="1"/>
          </p:cNvSpPr>
          <p:nvPr/>
        </p:nvSpPr>
        <p:spPr bwMode="auto">
          <a:xfrm>
            <a:off x="3973513" y="115887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代码</a:t>
            </a:r>
          </a:p>
        </p:txBody>
      </p:sp>
      <p:sp>
        <p:nvSpPr>
          <p:cNvPr id="410644" name="Text Box 21"/>
          <p:cNvSpPr txBox="1">
            <a:spLocks noChangeArrowheads="1"/>
          </p:cNvSpPr>
          <p:nvPr/>
        </p:nvSpPr>
        <p:spPr bwMode="auto">
          <a:xfrm>
            <a:off x="2438400" y="1555750"/>
            <a:ext cx="479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（这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个字节取决于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报文的类型）</a:t>
            </a:r>
          </a:p>
        </p:txBody>
      </p:sp>
      <p:sp>
        <p:nvSpPr>
          <p:cNvPr id="410645" name="Text Box 22"/>
          <p:cNvSpPr txBox="1">
            <a:spLocks noChangeArrowheads="1"/>
          </p:cNvSpPr>
          <p:nvPr/>
        </p:nvSpPr>
        <p:spPr bwMode="auto">
          <a:xfrm>
            <a:off x="3497263" y="836613"/>
            <a:ext cx="325437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8</a:t>
            </a:r>
          </a:p>
        </p:txBody>
      </p:sp>
      <p:sp>
        <p:nvSpPr>
          <p:cNvPr id="410646" name="Text Box 23"/>
          <p:cNvSpPr txBox="1">
            <a:spLocks noChangeArrowheads="1"/>
          </p:cNvSpPr>
          <p:nvPr/>
        </p:nvSpPr>
        <p:spPr bwMode="auto">
          <a:xfrm>
            <a:off x="4826000" y="836613"/>
            <a:ext cx="46672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16</a:t>
            </a:r>
          </a:p>
        </p:txBody>
      </p:sp>
      <p:sp>
        <p:nvSpPr>
          <p:cNvPr id="410647" name="Rectangle 24"/>
          <p:cNvSpPr>
            <a:spLocks noChangeArrowheads="1"/>
          </p:cNvSpPr>
          <p:nvPr/>
        </p:nvSpPr>
        <p:spPr bwMode="auto">
          <a:xfrm>
            <a:off x="3635375" y="4438650"/>
            <a:ext cx="1273175" cy="285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0648" name="Text Box 25"/>
          <p:cNvSpPr txBox="1">
            <a:spLocks noChangeArrowheads="1"/>
          </p:cNvSpPr>
          <p:nvPr/>
        </p:nvSpPr>
        <p:spPr bwMode="auto">
          <a:xfrm>
            <a:off x="7475538" y="836613"/>
            <a:ext cx="46672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31</a:t>
            </a:r>
          </a:p>
        </p:txBody>
      </p:sp>
      <p:sp>
        <p:nvSpPr>
          <p:cNvPr id="410649" name="Text Box 26"/>
          <p:cNvSpPr txBox="1">
            <a:spLocks noChangeArrowheads="1"/>
          </p:cNvSpPr>
          <p:nvPr/>
        </p:nvSpPr>
        <p:spPr bwMode="auto">
          <a:xfrm>
            <a:off x="3602038" y="4400550"/>
            <a:ext cx="1257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</p:txBody>
      </p:sp>
      <p:sp>
        <p:nvSpPr>
          <p:cNvPr id="410650" name="Line 27"/>
          <p:cNvSpPr>
            <a:spLocks noChangeShapeType="1"/>
          </p:cNvSpPr>
          <p:nvPr/>
        </p:nvSpPr>
        <p:spPr bwMode="auto">
          <a:xfrm rot="-5400000">
            <a:off x="5005388" y="-831850"/>
            <a:ext cx="0" cy="560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51" name="Text Box 28"/>
          <p:cNvSpPr txBox="1">
            <a:spLocks noChangeArrowheads="1"/>
          </p:cNvSpPr>
          <p:nvPr/>
        </p:nvSpPr>
        <p:spPr bwMode="auto">
          <a:xfrm>
            <a:off x="323850" y="979488"/>
            <a:ext cx="14811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前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个字节</a:t>
            </a:r>
          </a:p>
          <a:p>
            <a:pPr algn="ctr">
              <a:lnSpc>
                <a:spcPct val="9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都是一样的</a:t>
            </a:r>
          </a:p>
        </p:txBody>
      </p:sp>
      <p:sp>
        <p:nvSpPr>
          <p:cNvPr id="410652" name="Text Box 29"/>
          <p:cNvSpPr txBox="1">
            <a:spLocks noChangeArrowheads="1"/>
          </p:cNvSpPr>
          <p:nvPr/>
        </p:nvSpPr>
        <p:spPr bwMode="auto">
          <a:xfrm>
            <a:off x="2790825" y="2166938"/>
            <a:ext cx="444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的数据部分（长度取决于类型）</a:t>
            </a:r>
          </a:p>
        </p:txBody>
      </p:sp>
      <p:sp>
        <p:nvSpPr>
          <p:cNvPr id="410653" name="Line 30"/>
          <p:cNvSpPr>
            <a:spLocks noChangeShapeType="1"/>
          </p:cNvSpPr>
          <p:nvPr/>
        </p:nvSpPr>
        <p:spPr bwMode="auto">
          <a:xfrm>
            <a:off x="1720850" y="1341438"/>
            <a:ext cx="4841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0654" name="Rectangle 31"/>
          <p:cNvSpPr>
            <a:spLocks noChangeArrowheads="1"/>
          </p:cNvSpPr>
          <p:nvPr/>
        </p:nvSpPr>
        <p:spPr bwMode="auto">
          <a:xfrm>
            <a:off x="611188" y="4941888"/>
            <a:ext cx="79930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u"/>
            </a:pP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报文分两类，即</a:t>
            </a: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差错报告报文和</a:t>
            </a: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询问报文 </a:t>
            </a:r>
          </a:p>
          <a:p>
            <a:pPr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u"/>
            </a:pP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ICMP 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报文的前</a:t>
            </a: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个字节是统一的格式，共有三个字段：即类型、代码和检验和。接着的</a:t>
            </a: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个字节的内容与</a:t>
            </a:r>
            <a:r>
              <a:rPr lang="en-US" altLang="zh-CN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sz="2000">
                <a:solidFill>
                  <a:srgbClr val="800000"/>
                </a:solidFill>
                <a:latin typeface="黑体" pitchFamily="2" charset="-122"/>
                <a:ea typeface="黑体" pitchFamily="2" charset="-122"/>
              </a:rPr>
              <a:t>的类型有关</a:t>
            </a:r>
            <a:r>
              <a:rPr lang="zh-CN" altLang="en-US" sz="2000" i="1">
                <a:latin typeface="Times New Roman" pitchFamily="18" charset="0"/>
              </a:rPr>
              <a:t> </a:t>
            </a:r>
          </a:p>
        </p:txBody>
      </p:sp>
      <p:sp>
        <p:nvSpPr>
          <p:cNvPr id="410655" name="Line 32"/>
          <p:cNvSpPr>
            <a:spLocks noChangeShapeType="1"/>
          </p:cNvSpPr>
          <p:nvPr/>
        </p:nvSpPr>
        <p:spPr bwMode="auto">
          <a:xfrm>
            <a:off x="6443663" y="39751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3348038" y="3973513"/>
            <a:ext cx="3089275" cy="3921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数据部分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3" name="Rectangle 2"/>
          <p:cNvSpPr>
            <a:spLocks noChangeArrowheads="1"/>
          </p:cNvSpPr>
          <p:nvPr/>
        </p:nvSpPr>
        <p:spPr bwMode="auto">
          <a:xfrm>
            <a:off x="417513" y="3749675"/>
            <a:ext cx="4183062" cy="596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74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332787" cy="839788"/>
          </a:xfrm>
        </p:spPr>
        <p:txBody>
          <a:bodyPr/>
          <a:lstStyle/>
          <a:p>
            <a:pPr eaLnBrk="1" hangingPunct="1"/>
            <a:r>
              <a:rPr lang="en-US" altLang="zh-CN" i="1" dirty="0"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 i="1" dirty="0">
                <a:latin typeface="黑体" pitchFamily="2" charset="-122"/>
                <a:ea typeface="黑体" pitchFamily="2" charset="-122"/>
              </a:rPr>
              <a:t>差错报告报文的数据字段的内容</a:t>
            </a:r>
            <a:r>
              <a:rPr lang="zh-CN" altLang="en-US" sz="3000" i="1" dirty="0"/>
              <a:t> </a:t>
            </a:r>
          </a:p>
        </p:txBody>
      </p:sp>
      <p:sp>
        <p:nvSpPr>
          <p:cNvPr id="412675" name="Rectangle 4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endParaRPr lang="zh-CN" altLang="en-US"/>
          </a:p>
        </p:txBody>
      </p:sp>
      <p:sp>
        <p:nvSpPr>
          <p:cNvPr id="412676" name="Rectangle 5"/>
          <p:cNvSpPr>
            <a:spLocks noChangeArrowheads="1"/>
          </p:cNvSpPr>
          <p:nvPr/>
        </p:nvSpPr>
        <p:spPr bwMode="auto">
          <a:xfrm>
            <a:off x="1109663" y="3749675"/>
            <a:ext cx="3490912" cy="5969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77" name="Line 6"/>
          <p:cNvSpPr>
            <a:spLocks noChangeShapeType="1"/>
          </p:cNvSpPr>
          <p:nvPr/>
        </p:nvSpPr>
        <p:spPr bwMode="auto">
          <a:xfrm>
            <a:off x="417513" y="4556125"/>
            <a:ext cx="4183062" cy="20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78" name="Text Box 7"/>
          <p:cNvSpPr txBox="1">
            <a:spLocks noChangeArrowheads="1"/>
          </p:cNvSpPr>
          <p:nvPr/>
        </p:nvSpPr>
        <p:spPr bwMode="auto">
          <a:xfrm>
            <a:off x="420688" y="3878263"/>
            <a:ext cx="692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首部</a:t>
            </a:r>
          </a:p>
        </p:txBody>
      </p:sp>
      <p:sp>
        <p:nvSpPr>
          <p:cNvPr id="412679" name="Line 8"/>
          <p:cNvSpPr>
            <a:spLocks noChangeShapeType="1"/>
          </p:cNvSpPr>
          <p:nvPr/>
        </p:nvSpPr>
        <p:spPr bwMode="auto">
          <a:xfrm>
            <a:off x="1109663" y="3749675"/>
            <a:ext cx="0" cy="596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80" name="Rectangle 9"/>
          <p:cNvSpPr>
            <a:spLocks noChangeArrowheads="1"/>
          </p:cNvSpPr>
          <p:nvPr/>
        </p:nvSpPr>
        <p:spPr bwMode="auto">
          <a:xfrm>
            <a:off x="1968500" y="4405313"/>
            <a:ext cx="1120775" cy="311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81" name="Text Box 10"/>
          <p:cNvSpPr txBox="1">
            <a:spLocks noChangeArrowheads="1"/>
          </p:cNvSpPr>
          <p:nvPr/>
        </p:nvSpPr>
        <p:spPr bwMode="auto">
          <a:xfrm>
            <a:off x="1916113" y="4327525"/>
            <a:ext cx="125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</p:txBody>
      </p:sp>
      <p:sp>
        <p:nvSpPr>
          <p:cNvPr id="412682" name="Rectangle 11"/>
          <p:cNvSpPr>
            <a:spLocks noChangeArrowheads="1"/>
          </p:cNvSpPr>
          <p:nvPr/>
        </p:nvSpPr>
        <p:spPr bwMode="auto">
          <a:xfrm>
            <a:off x="1109663" y="2728913"/>
            <a:ext cx="3490912" cy="5953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83" name="Rectangle 12"/>
          <p:cNvSpPr>
            <a:spLocks noChangeArrowheads="1"/>
          </p:cNvSpPr>
          <p:nvPr/>
        </p:nvSpPr>
        <p:spPr bwMode="auto">
          <a:xfrm>
            <a:off x="1109663" y="2728913"/>
            <a:ext cx="3490912" cy="59531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84" name="Text Box 13"/>
          <p:cNvSpPr txBox="1">
            <a:spLocks noChangeArrowheads="1"/>
          </p:cNvSpPr>
          <p:nvPr/>
        </p:nvSpPr>
        <p:spPr bwMode="auto">
          <a:xfrm>
            <a:off x="1146175" y="2751138"/>
            <a:ext cx="12271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的</a:t>
            </a:r>
          </a:p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前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8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字节</a:t>
            </a:r>
          </a:p>
        </p:txBody>
      </p:sp>
      <p:sp>
        <p:nvSpPr>
          <p:cNvPr id="412685" name="Line 14"/>
          <p:cNvSpPr>
            <a:spLocks noChangeShapeType="1"/>
          </p:cNvSpPr>
          <p:nvPr/>
        </p:nvSpPr>
        <p:spPr bwMode="auto">
          <a:xfrm>
            <a:off x="2386013" y="2728913"/>
            <a:ext cx="0" cy="595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86" name="Text Box 15"/>
          <p:cNvSpPr txBox="1">
            <a:spLocks noChangeArrowheads="1"/>
          </p:cNvSpPr>
          <p:nvPr/>
        </p:nvSpPr>
        <p:spPr bwMode="auto">
          <a:xfrm>
            <a:off x="4606925" y="3848100"/>
            <a:ext cx="3370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装入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报文的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</p:txBody>
      </p:sp>
      <p:sp>
        <p:nvSpPr>
          <p:cNvPr id="412687" name="Rectangle 16"/>
          <p:cNvSpPr>
            <a:spLocks noChangeArrowheads="1"/>
          </p:cNvSpPr>
          <p:nvPr/>
        </p:nvSpPr>
        <p:spPr bwMode="auto">
          <a:xfrm>
            <a:off x="2386013" y="1706563"/>
            <a:ext cx="6046787" cy="5969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688" name="Text Box 17"/>
          <p:cNvSpPr txBox="1">
            <a:spLocks noChangeArrowheads="1"/>
          </p:cNvSpPr>
          <p:nvPr/>
        </p:nvSpPr>
        <p:spPr bwMode="auto">
          <a:xfrm>
            <a:off x="2508250" y="1719263"/>
            <a:ext cx="12557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首部</a:t>
            </a:r>
          </a:p>
        </p:txBody>
      </p:sp>
      <p:sp>
        <p:nvSpPr>
          <p:cNvPr id="412689" name="Line 18"/>
          <p:cNvSpPr>
            <a:spLocks noChangeShapeType="1"/>
          </p:cNvSpPr>
          <p:nvPr/>
        </p:nvSpPr>
        <p:spPr bwMode="auto">
          <a:xfrm>
            <a:off x="4003675" y="1706563"/>
            <a:ext cx="0" cy="596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90" name="Text Box 19"/>
          <p:cNvSpPr txBox="1">
            <a:spLocks noChangeArrowheads="1"/>
          </p:cNvSpPr>
          <p:nvPr/>
        </p:nvSpPr>
        <p:spPr bwMode="auto">
          <a:xfrm>
            <a:off x="4695825" y="2840038"/>
            <a:ext cx="2411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差错报告报文</a:t>
            </a:r>
          </a:p>
        </p:txBody>
      </p:sp>
      <p:sp>
        <p:nvSpPr>
          <p:cNvPr id="412691" name="Text Box 20"/>
          <p:cNvSpPr txBox="1">
            <a:spLocks noChangeArrowheads="1"/>
          </p:cNvSpPr>
          <p:nvPr/>
        </p:nvSpPr>
        <p:spPr bwMode="auto">
          <a:xfrm>
            <a:off x="3973513" y="1711325"/>
            <a:ext cx="6921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8</a:t>
            </a:r>
          </a:p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字节</a:t>
            </a:r>
          </a:p>
        </p:txBody>
      </p:sp>
      <p:sp>
        <p:nvSpPr>
          <p:cNvPr id="412692" name="Line 21"/>
          <p:cNvSpPr>
            <a:spLocks noChangeShapeType="1"/>
          </p:cNvSpPr>
          <p:nvPr/>
        </p:nvSpPr>
        <p:spPr bwMode="auto">
          <a:xfrm>
            <a:off x="4600575" y="1706563"/>
            <a:ext cx="0" cy="5969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93" name="Text Box 22"/>
          <p:cNvSpPr txBox="1">
            <a:spLocks noChangeArrowheads="1"/>
          </p:cNvSpPr>
          <p:nvPr/>
        </p:nvSpPr>
        <p:spPr bwMode="auto">
          <a:xfrm>
            <a:off x="323850" y="1758950"/>
            <a:ext cx="2087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收到的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</p:txBody>
      </p:sp>
      <p:sp>
        <p:nvSpPr>
          <p:cNvPr id="412694" name="Line 23"/>
          <p:cNvSpPr>
            <a:spLocks noChangeShapeType="1"/>
          </p:cNvSpPr>
          <p:nvPr/>
        </p:nvSpPr>
        <p:spPr bwMode="auto">
          <a:xfrm>
            <a:off x="4600575" y="2303463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695" name="Line 24"/>
          <p:cNvSpPr>
            <a:spLocks noChangeShapeType="1"/>
          </p:cNvSpPr>
          <p:nvPr/>
        </p:nvSpPr>
        <p:spPr bwMode="auto">
          <a:xfrm>
            <a:off x="4003675" y="2728913"/>
            <a:ext cx="0" cy="59531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96" name="Text Box 25"/>
          <p:cNvSpPr txBox="1">
            <a:spLocks noChangeArrowheads="1"/>
          </p:cNvSpPr>
          <p:nvPr/>
        </p:nvSpPr>
        <p:spPr bwMode="auto">
          <a:xfrm>
            <a:off x="2508250" y="2751138"/>
            <a:ext cx="12557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首部</a:t>
            </a:r>
          </a:p>
        </p:txBody>
      </p:sp>
      <p:sp>
        <p:nvSpPr>
          <p:cNvPr id="412697" name="Text Box 26"/>
          <p:cNvSpPr txBox="1">
            <a:spLocks noChangeArrowheads="1"/>
          </p:cNvSpPr>
          <p:nvPr/>
        </p:nvSpPr>
        <p:spPr bwMode="auto">
          <a:xfrm>
            <a:off x="3981450" y="2751138"/>
            <a:ext cx="6921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8</a:t>
            </a:r>
          </a:p>
          <a:p>
            <a:pPr algn="ctr">
              <a:lnSpc>
                <a:spcPct val="80000"/>
              </a:lnSpc>
            </a:pP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字节</a:t>
            </a:r>
          </a:p>
        </p:txBody>
      </p:sp>
      <p:sp>
        <p:nvSpPr>
          <p:cNvPr id="412698" name="AutoShape 27"/>
          <p:cNvSpPr>
            <a:spLocks noChangeArrowheads="1"/>
          </p:cNvSpPr>
          <p:nvPr/>
        </p:nvSpPr>
        <p:spPr bwMode="auto">
          <a:xfrm>
            <a:off x="2982913" y="2274888"/>
            <a:ext cx="255587" cy="509587"/>
          </a:xfrm>
          <a:prstGeom prst="downArrow">
            <a:avLst>
              <a:gd name="adj1" fmla="val 47222"/>
              <a:gd name="adj2" fmla="val 1030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r"/>
            <a:endParaRPr lang="zh-CN" altLang="en-US"/>
          </a:p>
        </p:txBody>
      </p:sp>
      <p:sp>
        <p:nvSpPr>
          <p:cNvPr id="412699" name="AutoShape 28"/>
          <p:cNvSpPr>
            <a:spLocks noChangeArrowheads="1"/>
          </p:cNvSpPr>
          <p:nvPr/>
        </p:nvSpPr>
        <p:spPr bwMode="auto">
          <a:xfrm>
            <a:off x="4203700" y="2274888"/>
            <a:ext cx="254000" cy="509587"/>
          </a:xfrm>
          <a:prstGeom prst="downArrow">
            <a:avLst>
              <a:gd name="adj1" fmla="val 47222"/>
              <a:gd name="adj2" fmla="val 1036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r"/>
            <a:endParaRPr lang="zh-CN" altLang="en-US"/>
          </a:p>
        </p:txBody>
      </p:sp>
      <p:sp>
        <p:nvSpPr>
          <p:cNvPr id="412700" name="Text Box 29"/>
          <p:cNvSpPr txBox="1">
            <a:spLocks noChangeArrowheads="1"/>
          </p:cNvSpPr>
          <p:nvPr/>
        </p:nvSpPr>
        <p:spPr bwMode="auto">
          <a:xfrm>
            <a:off x="1668463" y="3878263"/>
            <a:ext cx="241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ICMP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差错报告报文</a:t>
            </a:r>
          </a:p>
        </p:txBody>
      </p:sp>
      <p:sp>
        <p:nvSpPr>
          <p:cNvPr id="412701" name="Text Box 30"/>
          <p:cNvSpPr txBox="1">
            <a:spLocks noChangeArrowheads="1"/>
          </p:cNvSpPr>
          <p:nvPr/>
        </p:nvSpPr>
        <p:spPr bwMode="auto">
          <a:xfrm>
            <a:off x="4986338" y="1111250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数据报的数据字段</a:t>
            </a:r>
          </a:p>
        </p:txBody>
      </p:sp>
      <p:sp>
        <p:nvSpPr>
          <p:cNvPr id="412702" name="AutoShape 31"/>
          <p:cNvSpPr>
            <a:spLocks/>
          </p:cNvSpPr>
          <p:nvPr/>
        </p:nvSpPr>
        <p:spPr bwMode="auto">
          <a:xfrm rot="5400000">
            <a:off x="6090443" y="-635793"/>
            <a:ext cx="169863" cy="4343400"/>
          </a:xfrm>
          <a:prstGeom prst="leftBrace">
            <a:avLst>
              <a:gd name="adj1" fmla="val 213083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12703" name="Line 32"/>
          <p:cNvSpPr>
            <a:spLocks noChangeShapeType="1"/>
          </p:cNvSpPr>
          <p:nvPr/>
        </p:nvSpPr>
        <p:spPr bwMode="auto">
          <a:xfrm>
            <a:off x="2386013" y="2303463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04" name="Line 33"/>
          <p:cNvSpPr>
            <a:spLocks noChangeShapeType="1"/>
          </p:cNvSpPr>
          <p:nvPr/>
        </p:nvSpPr>
        <p:spPr bwMode="auto">
          <a:xfrm>
            <a:off x="1109663" y="3324225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05" name="Line 34"/>
          <p:cNvSpPr>
            <a:spLocks noChangeShapeType="1"/>
          </p:cNvSpPr>
          <p:nvPr/>
        </p:nvSpPr>
        <p:spPr bwMode="auto">
          <a:xfrm>
            <a:off x="4600575" y="3324225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06" name="AutoShape 35"/>
          <p:cNvSpPr>
            <a:spLocks noChangeArrowheads="1"/>
          </p:cNvSpPr>
          <p:nvPr/>
        </p:nvSpPr>
        <p:spPr bwMode="auto">
          <a:xfrm>
            <a:off x="2811463" y="3298825"/>
            <a:ext cx="257175" cy="511175"/>
          </a:xfrm>
          <a:prstGeom prst="downArrow">
            <a:avLst>
              <a:gd name="adj1" fmla="val 47222"/>
              <a:gd name="adj2" fmla="val 1026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Virtual Circuit(2)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D0DCA5-11F4-475A-A74D-AB51DBB74405}"/>
              </a:ext>
            </a:extLst>
          </p:cNvPr>
          <p:cNvGrpSpPr/>
          <p:nvPr/>
        </p:nvGrpSpPr>
        <p:grpSpPr>
          <a:xfrm>
            <a:off x="1116013" y="4114800"/>
            <a:ext cx="7456487" cy="1974850"/>
            <a:chOff x="1116013" y="4114800"/>
            <a:chExt cx="7456487" cy="1974850"/>
          </a:xfrm>
        </p:grpSpPr>
        <p:pic>
          <p:nvPicPr>
            <p:cNvPr id="30740" name="Picture 65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16013" y="4895850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41" name="Rectangle 66"/>
            <p:cNvSpPr>
              <a:spLocks noChangeArrowheads="1"/>
            </p:cNvSpPr>
            <p:nvPr/>
          </p:nvSpPr>
          <p:spPr bwMode="auto">
            <a:xfrm>
              <a:off x="1187450" y="4910138"/>
              <a:ext cx="2936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0742" name="Line 67"/>
            <p:cNvSpPr>
              <a:spLocks noChangeShapeType="1"/>
            </p:cNvSpPr>
            <p:nvPr/>
          </p:nvSpPr>
          <p:spPr bwMode="auto">
            <a:xfrm flipV="1">
              <a:off x="2251075" y="4657725"/>
              <a:ext cx="669925" cy="346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3" name="Line 68"/>
            <p:cNvSpPr>
              <a:spLocks noChangeShapeType="1"/>
            </p:cNvSpPr>
            <p:nvPr/>
          </p:nvSpPr>
          <p:spPr bwMode="auto">
            <a:xfrm>
              <a:off x="2205038" y="5084763"/>
              <a:ext cx="739775" cy="4143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4" name="Line 69"/>
            <p:cNvSpPr>
              <a:spLocks noChangeShapeType="1"/>
            </p:cNvSpPr>
            <p:nvPr/>
          </p:nvSpPr>
          <p:spPr bwMode="auto">
            <a:xfrm flipV="1">
              <a:off x="3119438" y="4622800"/>
              <a:ext cx="1268412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5" name="Line 70"/>
            <p:cNvSpPr>
              <a:spLocks noChangeShapeType="1"/>
            </p:cNvSpPr>
            <p:nvPr/>
          </p:nvSpPr>
          <p:spPr bwMode="auto">
            <a:xfrm>
              <a:off x="4470400" y="4719638"/>
              <a:ext cx="0" cy="6937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6" name="Line 71"/>
            <p:cNvSpPr>
              <a:spLocks noChangeShapeType="1"/>
            </p:cNvSpPr>
            <p:nvPr/>
          </p:nvSpPr>
          <p:spPr bwMode="auto">
            <a:xfrm flipV="1">
              <a:off x="3087688" y="5548313"/>
              <a:ext cx="1268412" cy="3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7" name="Line 72"/>
            <p:cNvSpPr>
              <a:spLocks noChangeShapeType="1"/>
            </p:cNvSpPr>
            <p:nvPr/>
          </p:nvSpPr>
          <p:spPr bwMode="auto">
            <a:xfrm flipH="1">
              <a:off x="3059113" y="4703763"/>
              <a:ext cx="1350962" cy="7953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48" name="Group 73"/>
            <p:cNvGrpSpPr>
              <a:grpSpLocks/>
            </p:cNvGrpSpPr>
            <p:nvPr/>
          </p:nvGrpSpPr>
          <p:grpSpPr bwMode="auto">
            <a:xfrm>
              <a:off x="2032000" y="4914900"/>
              <a:ext cx="282575" cy="306388"/>
              <a:chOff x="1280" y="3144"/>
              <a:chExt cx="178" cy="193"/>
            </a:xfrm>
          </p:grpSpPr>
          <p:sp>
            <p:nvSpPr>
              <p:cNvPr id="30775" name="Oval 74"/>
              <p:cNvSpPr>
                <a:spLocks noChangeArrowheads="1"/>
              </p:cNvSpPr>
              <p:nvPr/>
            </p:nvSpPr>
            <p:spPr bwMode="auto">
              <a:xfrm>
                <a:off x="1280" y="3144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6" name="Rectangle 75"/>
              <p:cNvSpPr>
                <a:spLocks noChangeArrowheads="1"/>
              </p:cNvSpPr>
              <p:nvPr/>
            </p:nvSpPr>
            <p:spPr bwMode="auto">
              <a:xfrm>
                <a:off x="1284" y="3164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1</a:t>
                </a:r>
              </a:p>
            </p:txBody>
          </p:sp>
        </p:grpSp>
        <p:grpSp>
          <p:nvGrpSpPr>
            <p:cNvPr id="30749" name="Group 76"/>
            <p:cNvGrpSpPr>
              <a:grpSpLocks/>
            </p:cNvGrpSpPr>
            <p:nvPr/>
          </p:nvGrpSpPr>
          <p:grpSpPr bwMode="auto">
            <a:xfrm>
              <a:off x="2852738" y="4478338"/>
              <a:ext cx="282575" cy="306387"/>
              <a:chOff x="1797" y="2869"/>
              <a:chExt cx="178" cy="193"/>
            </a:xfrm>
          </p:grpSpPr>
          <p:sp>
            <p:nvSpPr>
              <p:cNvPr id="30773" name="Oval 77"/>
              <p:cNvSpPr>
                <a:spLocks noChangeArrowheads="1"/>
              </p:cNvSpPr>
              <p:nvPr/>
            </p:nvSpPr>
            <p:spPr bwMode="auto">
              <a:xfrm>
                <a:off x="1797" y="2869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4" name="Rectangle 78"/>
              <p:cNvSpPr>
                <a:spLocks noChangeArrowheads="1"/>
              </p:cNvSpPr>
              <p:nvPr/>
            </p:nvSpPr>
            <p:spPr bwMode="auto">
              <a:xfrm>
                <a:off x="1801" y="2889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2</a:t>
                </a:r>
              </a:p>
            </p:txBody>
          </p:sp>
        </p:grpSp>
        <p:grpSp>
          <p:nvGrpSpPr>
            <p:cNvPr id="30750" name="Group 79"/>
            <p:cNvGrpSpPr>
              <a:grpSpLocks/>
            </p:cNvGrpSpPr>
            <p:nvPr/>
          </p:nvGrpSpPr>
          <p:grpSpPr bwMode="auto">
            <a:xfrm>
              <a:off x="2843213" y="5400675"/>
              <a:ext cx="282575" cy="306388"/>
              <a:chOff x="1791" y="3450"/>
              <a:chExt cx="178" cy="193"/>
            </a:xfrm>
          </p:grpSpPr>
          <p:sp>
            <p:nvSpPr>
              <p:cNvPr id="30771" name="Oval 80"/>
              <p:cNvSpPr>
                <a:spLocks noChangeArrowheads="1"/>
              </p:cNvSpPr>
              <p:nvPr/>
            </p:nvSpPr>
            <p:spPr bwMode="auto">
              <a:xfrm>
                <a:off x="1791" y="3450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2" name="Rectangle 81"/>
              <p:cNvSpPr>
                <a:spLocks noChangeArrowheads="1"/>
              </p:cNvSpPr>
              <p:nvPr/>
            </p:nvSpPr>
            <p:spPr bwMode="auto">
              <a:xfrm>
                <a:off x="1795" y="3470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3</a:t>
                </a:r>
              </a:p>
            </p:txBody>
          </p:sp>
        </p:grpSp>
        <p:grpSp>
          <p:nvGrpSpPr>
            <p:cNvPr id="30751" name="Group 82"/>
            <p:cNvGrpSpPr>
              <a:grpSpLocks/>
            </p:cNvGrpSpPr>
            <p:nvPr/>
          </p:nvGrpSpPr>
          <p:grpSpPr bwMode="auto">
            <a:xfrm>
              <a:off x="4319588" y="4456113"/>
              <a:ext cx="282575" cy="306387"/>
              <a:chOff x="2721" y="2855"/>
              <a:chExt cx="178" cy="193"/>
            </a:xfrm>
          </p:grpSpPr>
          <p:sp>
            <p:nvSpPr>
              <p:cNvPr id="30769" name="Oval 83"/>
              <p:cNvSpPr>
                <a:spLocks noChangeArrowheads="1"/>
              </p:cNvSpPr>
              <p:nvPr/>
            </p:nvSpPr>
            <p:spPr bwMode="auto">
              <a:xfrm>
                <a:off x="2721" y="2855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0" name="Rectangle 84"/>
              <p:cNvSpPr>
                <a:spLocks noChangeArrowheads="1"/>
              </p:cNvSpPr>
              <p:nvPr/>
            </p:nvSpPr>
            <p:spPr bwMode="auto">
              <a:xfrm>
                <a:off x="2725" y="2875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4</a:t>
                </a:r>
              </a:p>
            </p:txBody>
          </p:sp>
        </p:grpSp>
        <p:grpSp>
          <p:nvGrpSpPr>
            <p:cNvPr id="30752" name="Group 85"/>
            <p:cNvGrpSpPr>
              <a:grpSpLocks/>
            </p:cNvGrpSpPr>
            <p:nvPr/>
          </p:nvGrpSpPr>
          <p:grpSpPr bwMode="auto">
            <a:xfrm>
              <a:off x="4332288" y="5400675"/>
              <a:ext cx="282575" cy="306388"/>
              <a:chOff x="2729" y="3450"/>
              <a:chExt cx="178" cy="193"/>
            </a:xfrm>
          </p:grpSpPr>
          <p:sp>
            <p:nvSpPr>
              <p:cNvPr id="30767" name="Oval 86"/>
              <p:cNvSpPr>
                <a:spLocks noChangeArrowheads="1"/>
              </p:cNvSpPr>
              <p:nvPr/>
            </p:nvSpPr>
            <p:spPr bwMode="auto">
              <a:xfrm>
                <a:off x="2729" y="3450"/>
                <a:ext cx="178" cy="178"/>
              </a:xfrm>
              <a:prstGeom prst="ellipse">
                <a:avLst/>
              </a:prstGeom>
              <a:solidFill>
                <a:schemeClr val="bg1"/>
              </a:solidFill>
              <a:ln w="12699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68" name="Rectangle 87"/>
              <p:cNvSpPr>
                <a:spLocks noChangeArrowheads="1"/>
              </p:cNvSpPr>
              <p:nvPr/>
            </p:nvSpPr>
            <p:spPr bwMode="auto">
              <a:xfrm>
                <a:off x="2733" y="3470"/>
                <a:ext cx="169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defTabSz="762000" eaLnBrk="0" hangingPunct="0"/>
                <a:r>
                  <a:rPr kumimoji="1" lang="en-US" altLang="zh-CN" sz="1200" b="1">
                    <a:solidFill>
                      <a:schemeClr val="tx2"/>
                    </a:solidFill>
                  </a:rPr>
                  <a:t>5</a:t>
                </a:r>
              </a:p>
            </p:txBody>
          </p:sp>
        </p:grpSp>
        <p:sp>
          <p:nvSpPr>
            <p:cNvPr id="30753" name="Line 88"/>
            <p:cNvSpPr>
              <a:spLocks noChangeShapeType="1"/>
            </p:cNvSpPr>
            <p:nvPr/>
          </p:nvSpPr>
          <p:spPr bwMode="auto">
            <a:xfrm>
              <a:off x="1484313" y="5048250"/>
              <a:ext cx="5635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4" name="Line 89"/>
            <p:cNvSpPr>
              <a:spLocks noChangeShapeType="1"/>
            </p:cNvSpPr>
            <p:nvPr/>
          </p:nvSpPr>
          <p:spPr bwMode="auto">
            <a:xfrm>
              <a:off x="4616450" y="5589588"/>
              <a:ext cx="561975" cy="1508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5" name="Line 90"/>
            <p:cNvSpPr>
              <a:spLocks noChangeShapeType="1"/>
            </p:cNvSpPr>
            <p:nvPr/>
          </p:nvSpPr>
          <p:spPr bwMode="auto">
            <a:xfrm flipV="1">
              <a:off x="4562475" y="4352925"/>
              <a:ext cx="539750" cy="207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0756" name="Picture 9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00625" y="4144963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57" name="Rectangle 92"/>
            <p:cNvSpPr>
              <a:spLocks noChangeArrowheads="1"/>
            </p:cNvSpPr>
            <p:nvPr/>
          </p:nvSpPr>
          <p:spPr bwMode="auto">
            <a:xfrm>
              <a:off x="5081588" y="4159250"/>
              <a:ext cx="2936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B</a:t>
              </a:r>
            </a:p>
          </p:txBody>
        </p:sp>
        <p:pic>
          <p:nvPicPr>
            <p:cNvPr id="30758" name="Picture 9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21275" y="5629275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59" name="Rectangle 94"/>
            <p:cNvSpPr>
              <a:spLocks noChangeArrowheads="1"/>
            </p:cNvSpPr>
            <p:nvPr/>
          </p:nvSpPr>
          <p:spPr bwMode="auto">
            <a:xfrm>
              <a:off x="5195888" y="5656263"/>
              <a:ext cx="293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30760" name="Freeform 95"/>
            <p:cNvSpPr>
              <a:spLocks/>
            </p:cNvSpPr>
            <p:nvPr/>
          </p:nvSpPr>
          <p:spPr bwMode="auto">
            <a:xfrm>
              <a:off x="1582738" y="4195763"/>
              <a:ext cx="3429000" cy="750887"/>
            </a:xfrm>
            <a:custGeom>
              <a:avLst/>
              <a:gdLst>
                <a:gd name="T0" fmla="*/ 0 w 2160"/>
                <a:gd name="T1" fmla="*/ 2147483647 h 473"/>
                <a:gd name="T2" fmla="*/ 2147483647 w 2160"/>
                <a:gd name="T3" fmla="*/ 2147483647 h 473"/>
                <a:gd name="T4" fmla="*/ 2147483647 w 2160"/>
                <a:gd name="T5" fmla="*/ 2147483647 h 473"/>
                <a:gd name="T6" fmla="*/ 2147483647 w 2160"/>
                <a:gd name="T7" fmla="*/ 2147483647 h 473"/>
                <a:gd name="T8" fmla="*/ 2147483647 w 2160"/>
                <a:gd name="T9" fmla="*/ 0 h 4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473"/>
                <a:gd name="T17" fmla="*/ 2160 w 2160"/>
                <a:gd name="T18" fmla="*/ 473 h 4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473">
                  <a:moveTo>
                    <a:pt x="0" y="472"/>
                  </a:moveTo>
                  <a:lnTo>
                    <a:pt x="254" y="472"/>
                  </a:lnTo>
                  <a:lnTo>
                    <a:pt x="850" y="138"/>
                  </a:lnTo>
                  <a:lnTo>
                    <a:pt x="1825" y="138"/>
                  </a:lnTo>
                  <a:lnTo>
                    <a:pt x="2159" y="0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30761" name="Rectangle 96"/>
            <p:cNvSpPr>
              <a:spLocks noChangeArrowheads="1"/>
            </p:cNvSpPr>
            <p:nvPr/>
          </p:nvSpPr>
          <p:spPr bwMode="auto">
            <a:xfrm>
              <a:off x="2519363" y="4114800"/>
              <a:ext cx="7572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600" b="1">
                  <a:latin typeface="Times New Roman" pitchFamily="18" charset="0"/>
                </a:rPr>
                <a:t>vc1</a:t>
              </a:r>
            </a:p>
          </p:txBody>
        </p:sp>
        <p:sp>
          <p:nvSpPr>
            <p:cNvPr id="30762" name="Rectangle 97"/>
            <p:cNvSpPr>
              <a:spLocks noChangeArrowheads="1"/>
            </p:cNvSpPr>
            <p:nvPr/>
          </p:nvSpPr>
          <p:spPr bwMode="auto">
            <a:xfrm>
              <a:off x="2362200" y="5638800"/>
              <a:ext cx="4778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600" b="1">
                  <a:latin typeface="Times New Roman" pitchFamily="18" charset="0"/>
                </a:rPr>
                <a:t>vc2</a:t>
              </a:r>
            </a:p>
          </p:txBody>
        </p:sp>
        <p:sp>
          <p:nvSpPr>
            <p:cNvPr id="30763" name="Freeform 98"/>
            <p:cNvSpPr>
              <a:spLocks/>
            </p:cNvSpPr>
            <p:nvPr/>
          </p:nvSpPr>
          <p:spPr bwMode="auto">
            <a:xfrm>
              <a:off x="1604963" y="5233988"/>
              <a:ext cx="3533775" cy="660400"/>
            </a:xfrm>
            <a:custGeom>
              <a:avLst/>
              <a:gdLst>
                <a:gd name="T0" fmla="*/ 0 w 2226"/>
                <a:gd name="T1" fmla="*/ 0 h 416"/>
                <a:gd name="T2" fmla="*/ 2147483647 w 2226"/>
                <a:gd name="T3" fmla="*/ 0 h 416"/>
                <a:gd name="T4" fmla="*/ 2147483647 w 2226"/>
                <a:gd name="T5" fmla="*/ 2147483647 h 416"/>
                <a:gd name="T6" fmla="*/ 2147483647 w 2226"/>
                <a:gd name="T7" fmla="*/ 2147483647 h 416"/>
                <a:gd name="T8" fmla="*/ 2147483647 w 2226"/>
                <a:gd name="T9" fmla="*/ 2147483647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6"/>
                <a:gd name="T16" fmla="*/ 0 h 416"/>
                <a:gd name="T17" fmla="*/ 2226 w 2226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6" h="416">
                  <a:moveTo>
                    <a:pt x="0" y="0"/>
                  </a:moveTo>
                  <a:lnTo>
                    <a:pt x="306" y="0"/>
                  </a:lnTo>
                  <a:lnTo>
                    <a:pt x="851" y="313"/>
                  </a:lnTo>
                  <a:lnTo>
                    <a:pt x="1840" y="313"/>
                  </a:lnTo>
                  <a:lnTo>
                    <a:pt x="2225" y="415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30764" name="Rectangle 99"/>
            <p:cNvSpPr>
              <a:spLocks noChangeArrowheads="1"/>
            </p:cNvSpPr>
            <p:nvPr/>
          </p:nvSpPr>
          <p:spPr bwMode="auto">
            <a:xfrm>
              <a:off x="6248400" y="4419600"/>
              <a:ext cx="2324100" cy="77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>
                <a:spcBef>
                  <a:spcPct val="50000"/>
                </a:spcBef>
                <a:buClr>
                  <a:srgbClr val="FF9900"/>
                </a:buClr>
                <a:buFont typeface="Wingdings" pitchFamily="2" charset="2"/>
                <a:buChar char="l"/>
              </a:pPr>
              <a:r>
                <a:rPr kumimoji="1" lang="en-US" altLang="en-US" sz="1800" b="1"/>
                <a:t> </a:t>
              </a:r>
              <a:r>
                <a:rPr kumimoji="1" lang="en-US" altLang="zh-CN" sz="1800" b="1"/>
                <a:t>vc1: A--1--2--4--B</a:t>
              </a:r>
            </a:p>
            <a:p>
              <a:pPr defTabSz="762000" eaLnBrk="0" hangingPunct="0">
                <a:spcBef>
                  <a:spcPct val="50000"/>
                </a:spcBef>
                <a:buClr>
                  <a:srgbClr val="FF9900"/>
                </a:buClr>
                <a:buFont typeface="Wingdings" pitchFamily="2" charset="2"/>
                <a:buChar char="l"/>
              </a:pPr>
              <a:r>
                <a:rPr kumimoji="1" lang="en-US" altLang="zh-CN" sz="1800" b="1"/>
                <a:t> vc2: A--1--3--5--C 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F4B7E0B-AC82-4F86-923E-3595BAF8D7AF}"/>
              </a:ext>
            </a:extLst>
          </p:cNvPr>
          <p:cNvGrpSpPr/>
          <p:nvPr/>
        </p:nvGrpSpPr>
        <p:grpSpPr>
          <a:xfrm>
            <a:off x="709613" y="1524000"/>
            <a:ext cx="5005387" cy="2105025"/>
            <a:chOff x="709613" y="1524000"/>
            <a:chExt cx="5005387" cy="2105025"/>
          </a:xfrm>
        </p:grpSpPr>
        <p:sp>
          <p:nvSpPr>
            <p:cNvPr id="30722" name="Line 3"/>
            <p:cNvSpPr>
              <a:spLocks noChangeShapeType="1"/>
            </p:cNvSpPr>
            <p:nvPr/>
          </p:nvSpPr>
          <p:spPr bwMode="auto">
            <a:xfrm>
              <a:off x="1071563" y="2651125"/>
              <a:ext cx="14335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0723" name="Picture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09613" y="2432050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24" name="Line 5"/>
            <p:cNvSpPr>
              <a:spLocks noChangeShapeType="1"/>
            </p:cNvSpPr>
            <p:nvPr/>
          </p:nvSpPr>
          <p:spPr bwMode="auto">
            <a:xfrm flipV="1">
              <a:off x="3990975" y="1785938"/>
              <a:ext cx="1185863" cy="7826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25" name="Line 6"/>
            <p:cNvSpPr>
              <a:spLocks noChangeShapeType="1"/>
            </p:cNvSpPr>
            <p:nvPr/>
          </p:nvSpPr>
          <p:spPr bwMode="auto">
            <a:xfrm>
              <a:off x="4005263" y="2827338"/>
              <a:ext cx="1298575" cy="5159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726" name="Group 7"/>
            <p:cNvGrpSpPr>
              <a:grpSpLocks/>
            </p:cNvGrpSpPr>
            <p:nvPr/>
          </p:nvGrpSpPr>
          <p:grpSpPr bwMode="auto">
            <a:xfrm>
              <a:off x="1282700" y="2220913"/>
              <a:ext cx="1203325" cy="284162"/>
              <a:chOff x="776" y="1562"/>
              <a:chExt cx="758" cy="179"/>
            </a:xfrm>
          </p:grpSpPr>
          <p:grpSp>
            <p:nvGrpSpPr>
              <p:cNvPr id="30812" name="Group 8"/>
              <p:cNvGrpSpPr>
                <a:grpSpLocks/>
              </p:cNvGrpSpPr>
              <p:nvPr/>
            </p:nvGrpSpPr>
            <p:grpSpPr bwMode="auto">
              <a:xfrm>
                <a:off x="776" y="1568"/>
                <a:ext cx="265" cy="173"/>
                <a:chOff x="776" y="1568"/>
                <a:chExt cx="265" cy="173"/>
              </a:xfrm>
            </p:grpSpPr>
            <p:sp>
              <p:nvSpPr>
                <p:cNvPr id="30819" name="Rectangle 9"/>
                <p:cNvSpPr>
                  <a:spLocks noChangeArrowheads="1"/>
                </p:cNvSpPr>
                <p:nvPr/>
              </p:nvSpPr>
              <p:spPr bwMode="auto">
                <a:xfrm>
                  <a:off x="785" y="1578"/>
                  <a:ext cx="218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20" name="Rectangle 10"/>
                <p:cNvSpPr>
                  <a:spLocks noChangeArrowheads="1"/>
                </p:cNvSpPr>
                <p:nvPr/>
              </p:nvSpPr>
              <p:spPr bwMode="auto">
                <a:xfrm>
                  <a:off x="776" y="1568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B.3</a:t>
                  </a:r>
                </a:p>
              </p:txBody>
            </p:sp>
          </p:grpSp>
          <p:grpSp>
            <p:nvGrpSpPr>
              <p:cNvPr id="30813" name="Group 11"/>
              <p:cNvGrpSpPr>
                <a:grpSpLocks/>
              </p:cNvGrpSpPr>
              <p:nvPr/>
            </p:nvGrpSpPr>
            <p:grpSpPr bwMode="auto">
              <a:xfrm>
                <a:off x="1028" y="1566"/>
                <a:ext cx="238" cy="173"/>
                <a:chOff x="1028" y="1566"/>
                <a:chExt cx="238" cy="173"/>
              </a:xfrm>
            </p:grpSpPr>
            <p:sp>
              <p:nvSpPr>
                <p:cNvPr id="30817" name="Rectangle 12"/>
                <p:cNvSpPr>
                  <a:spLocks noChangeArrowheads="1"/>
                </p:cNvSpPr>
                <p:nvPr/>
              </p:nvSpPr>
              <p:spPr bwMode="auto">
                <a:xfrm>
                  <a:off x="1037" y="1576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18" name="Rectangle 13"/>
                <p:cNvSpPr>
                  <a:spLocks noChangeArrowheads="1"/>
                </p:cNvSpPr>
                <p:nvPr/>
              </p:nvSpPr>
              <p:spPr bwMode="auto">
                <a:xfrm>
                  <a:off x="1028" y="1566"/>
                  <a:ext cx="23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B2</a:t>
                  </a:r>
                </a:p>
              </p:txBody>
            </p:sp>
          </p:grpSp>
          <p:grpSp>
            <p:nvGrpSpPr>
              <p:cNvPr id="30814" name="Group 14"/>
              <p:cNvGrpSpPr>
                <a:grpSpLocks/>
              </p:cNvGrpSpPr>
              <p:nvPr/>
            </p:nvGrpSpPr>
            <p:grpSpPr bwMode="auto">
              <a:xfrm>
                <a:off x="1269" y="1562"/>
                <a:ext cx="265" cy="173"/>
                <a:chOff x="1269" y="1562"/>
                <a:chExt cx="265" cy="173"/>
              </a:xfrm>
            </p:grpSpPr>
            <p:sp>
              <p:nvSpPr>
                <p:cNvPr id="30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1278" y="1572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1269" y="1562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B.1</a:t>
                  </a:r>
                </a:p>
              </p:txBody>
            </p:sp>
          </p:grpSp>
        </p:grpSp>
        <p:grpSp>
          <p:nvGrpSpPr>
            <p:cNvPr id="30727" name="Group 17"/>
            <p:cNvGrpSpPr>
              <a:grpSpLocks/>
            </p:cNvGrpSpPr>
            <p:nvPr/>
          </p:nvGrpSpPr>
          <p:grpSpPr bwMode="auto">
            <a:xfrm>
              <a:off x="1289050" y="2708275"/>
              <a:ext cx="1203325" cy="284163"/>
              <a:chOff x="780" y="1869"/>
              <a:chExt cx="758" cy="179"/>
            </a:xfrm>
          </p:grpSpPr>
          <p:grpSp>
            <p:nvGrpSpPr>
              <p:cNvPr id="30803" name="Group 18"/>
              <p:cNvGrpSpPr>
                <a:grpSpLocks/>
              </p:cNvGrpSpPr>
              <p:nvPr/>
            </p:nvGrpSpPr>
            <p:grpSpPr bwMode="auto">
              <a:xfrm>
                <a:off x="780" y="1875"/>
                <a:ext cx="265" cy="173"/>
                <a:chOff x="780" y="1875"/>
                <a:chExt cx="265" cy="173"/>
              </a:xfrm>
            </p:grpSpPr>
            <p:sp>
              <p:nvSpPr>
                <p:cNvPr id="30810" name="Rectangle 19"/>
                <p:cNvSpPr>
                  <a:spLocks noChangeArrowheads="1"/>
                </p:cNvSpPr>
                <p:nvPr/>
              </p:nvSpPr>
              <p:spPr bwMode="auto">
                <a:xfrm>
                  <a:off x="789" y="1885"/>
                  <a:ext cx="218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11" name="Rectangle 20"/>
                <p:cNvSpPr>
                  <a:spLocks noChangeArrowheads="1"/>
                </p:cNvSpPr>
                <p:nvPr/>
              </p:nvSpPr>
              <p:spPr bwMode="auto">
                <a:xfrm>
                  <a:off x="780" y="1875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C.3</a:t>
                  </a:r>
                </a:p>
              </p:txBody>
            </p:sp>
          </p:grpSp>
          <p:grpSp>
            <p:nvGrpSpPr>
              <p:cNvPr id="30804" name="Group 21"/>
              <p:cNvGrpSpPr>
                <a:grpSpLocks/>
              </p:cNvGrpSpPr>
              <p:nvPr/>
            </p:nvGrpSpPr>
            <p:grpSpPr bwMode="auto">
              <a:xfrm>
                <a:off x="1032" y="1873"/>
                <a:ext cx="265" cy="173"/>
                <a:chOff x="1032" y="1873"/>
                <a:chExt cx="265" cy="173"/>
              </a:xfrm>
            </p:grpSpPr>
            <p:sp>
              <p:nvSpPr>
                <p:cNvPr id="30808" name="Rectangle 22"/>
                <p:cNvSpPr>
                  <a:spLocks noChangeArrowheads="1"/>
                </p:cNvSpPr>
                <p:nvPr/>
              </p:nvSpPr>
              <p:spPr bwMode="auto">
                <a:xfrm>
                  <a:off x="1041" y="1883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09" name="Rectangle 23"/>
                <p:cNvSpPr>
                  <a:spLocks noChangeArrowheads="1"/>
                </p:cNvSpPr>
                <p:nvPr/>
              </p:nvSpPr>
              <p:spPr bwMode="auto">
                <a:xfrm>
                  <a:off x="1032" y="1873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C.2</a:t>
                  </a:r>
                </a:p>
              </p:txBody>
            </p:sp>
          </p:grpSp>
          <p:grpSp>
            <p:nvGrpSpPr>
              <p:cNvPr id="30805" name="Group 24"/>
              <p:cNvGrpSpPr>
                <a:grpSpLocks/>
              </p:cNvGrpSpPr>
              <p:nvPr/>
            </p:nvGrpSpPr>
            <p:grpSpPr bwMode="auto">
              <a:xfrm>
                <a:off x="1273" y="1869"/>
                <a:ext cx="265" cy="173"/>
                <a:chOff x="1273" y="1869"/>
                <a:chExt cx="265" cy="173"/>
              </a:xfrm>
            </p:grpSpPr>
            <p:sp>
              <p:nvSpPr>
                <p:cNvPr id="30806" name="Rectangle 25"/>
                <p:cNvSpPr>
                  <a:spLocks noChangeArrowheads="1"/>
                </p:cNvSpPr>
                <p:nvPr/>
              </p:nvSpPr>
              <p:spPr bwMode="auto">
                <a:xfrm>
                  <a:off x="1282" y="1879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07" name="Rectangle 26"/>
                <p:cNvSpPr>
                  <a:spLocks noChangeArrowheads="1"/>
                </p:cNvSpPr>
                <p:nvPr/>
              </p:nvSpPr>
              <p:spPr bwMode="auto">
                <a:xfrm>
                  <a:off x="1273" y="1869"/>
                  <a:ext cx="26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sz="1200" b="1">
                      <a:solidFill>
                        <a:schemeClr val="tx2"/>
                      </a:solidFill>
                    </a:rPr>
                    <a:t>C.1</a:t>
                  </a:r>
                </a:p>
              </p:txBody>
            </p:sp>
          </p:grpSp>
        </p:grpSp>
        <p:grpSp>
          <p:nvGrpSpPr>
            <p:cNvPr id="30728" name="Group 27"/>
            <p:cNvGrpSpPr>
              <a:grpSpLocks/>
            </p:cNvGrpSpPr>
            <p:nvPr/>
          </p:nvGrpSpPr>
          <p:grpSpPr bwMode="auto">
            <a:xfrm>
              <a:off x="4022725" y="3065463"/>
              <a:ext cx="1198563" cy="563562"/>
              <a:chOff x="2502" y="2094"/>
              <a:chExt cx="755" cy="355"/>
            </a:xfrm>
          </p:grpSpPr>
          <p:grpSp>
            <p:nvGrpSpPr>
              <p:cNvPr id="30794" name="Group 28"/>
              <p:cNvGrpSpPr>
                <a:grpSpLocks/>
              </p:cNvGrpSpPr>
              <p:nvPr/>
            </p:nvGrpSpPr>
            <p:grpSpPr bwMode="auto">
              <a:xfrm>
                <a:off x="2502" y="2094"/>
                <a:ext cx="290" cy="192"/>
                <a:chOff x="2502" y="2094"/>
                <a:chExt cx="290" cy="192"/>
              </a:xfrm>
            </p:grpSpPr>
            <p:sp>
              <p:nvSpPr>
                <p:cNvPr id="30801" name="Rectangle 29"/>
                <p:cNvSpPr>
                  <a:spLocks noChangeArrowheads="1"/>
                </p:cNvSpPr>
                <p:nvPr/>
              </p:nvSpPr>
              <p:spPr bwMode="auto">
                <a:xfrm rot="1200000">
                  <a:off x="2520" y="2097"/>
                  <a:ext cx="219" cy="130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02" name="Rectangle 30"/>
                <p:cNvSpPr>
                  <a:spLocks noChangeArrowheads="1"/>
                </p:cNvSpPr>
                <p:nvPr/>
              </p:nvSpPr>
              <p:spPr bwMode="auto">
                <a:xfrm rot="1200000">
                  <a:off x="2502" y="2094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C.3</a:t>
                  </a:r>
                </a:p>
              </p:txBody>
            </p:sp>
          </p:grpSp>
          <p:grpSp>
            <p:nvGrpSpPr>
              <p:cNvPr id="30795" name="Group 31"/>
              <p:cNvGrpSpPr>
                <a:grpSpLocks/>
              </p:cNvGrpSpPr>
              <p:nvPr/>
            </p:nvGrpSpPr>
            <p:grpSpPr bwMode="auto">
              <a:xfrm>
                <a:off x="2739" y="2178"/>
                <a:ext cx="290" cy="192"/>
                <a:chOff x="2739" y="2178"/>
                <a:chExt cx="290" cy="192"/>
              </a:xfrm>
            </p:grpSpPr>
            <p:sp>
              <p:nvSpPr>
                <p:cNvPr id="30799" name="Rectangle 32"/>
                <p:cNvSpPr>
                  <a:spLocks noChangeArrowheads="1"/>
                </p:cNvSpPr>
                <p:nvPr/>
              </p:nvSpPr>
              <p:spPr bwMode="auto">
                <a:xfrm rot="1200000">
                  <a:off x="2756" y="2181"/>
                  <a:ext cx="219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800" name="Rectangle 33"/>
                <p:cNvSpPr>
                  <a:spLocks noChangeArrowheads="1"/>
                </p:cNvSpPr>
                <p:nvPr/>
              </p:nvSpPr>
              <p:spPr bwMode="auto">
                <a:xfrm rot="1200000">
                  <a:off x="2739" y="2178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C.2</a:t>
                  </a:r>
                </a:p>
              </p:txBody>
            </p:sp>
          </p:grpSp>
          <p:grpSp>
            <p:nvGrpSpPr>
              <p:cNvPr id="30796" name="Group 34"/>
              <p:cNvGrpSpPr>
                <a:grpSpLocks/>
              </p:cNvGrpSpPr>
              <p:nvPr/>
            </p:nvGrpSpPr>
            <p:grpSpPr bwMode="auto">
              <a:xfrm>
                <a:off x="2967" y="2257"/>
                <a:ext cx="290" cy="192"/>
                <a:chOff x="2967" y="2257"/>
                <a:chExt cx="290" cy="192"/>
              </a:xfrm>
            </p:grpSpPr>
            <p:sp>
              <p:nvSpPr>
                <p:cNvPr id="30797" name="Rectangle 35"/>
                <p:cNvSpPr>
                  <a:spLocks noChangeArrowheads="1"/>
                </p:cNvSpPr>
                <p:nvPr/>
              </p:nvSpPr>
              <p:spPr bwMode="auto">
                <a:xfrm rot="1200000">
                  <a:off x="2984" y="2259"/>
                  <a:ext cx="218" cy="138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798" name="Rectangle 36"/>
                <p:cNvSpPr>
                  <a:spLocks noChangeArrowheads="1"/>
                </p:cNvSpPr>
                <p:nvPr/>
              </p:nvSpPr>
              <p:spPr bwMode="auto">
                <a:xfrm rot="1200000">
                  <a:off x="2967" y="2257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C.1</a:t>
                  </a:r>
                </a:p>
              </p:txBody>
            </p:sp>
          </p:grpSp>
        </p:grpSp>
        <p:grpSp>
          <p:nvGrpSpPr>
            <p:cNvPr id="30729" name="Group 37"/>
            <p:cNvGrpSpPr>
              <a:grpSpLocks/>
            </p:cNvGrpSpPr>
            <p:nvPr/>
          </p:nvGrpSpPr>
          <p:grpSpPr bwMode="auto">
            <a:xfrm>
              <a:off x="3881438" y="1620838"/>
              <a:ext cx="1127125" cy="715962"/>
              <a:chOff x="2413" y="1184"/>
              <a:chExt cx="710" cy="451"/>
            </a:xfrm>
          </p:grpSpPr>
          <p:grpSp>
            <p:nvGrpSpPr>
              <p:cNvPr id="30785" name="Group 38"/>
              <p:cNvGrpSpPr>
                <a:grpSpLocks/>
              </p:cNvGrpSpPr>
              <p:nvPr/>
            </p:nvGrpSpPr>
            <p:grpSpPr bwMode="auto">
              <a:xfrm>
                <a:off x="2413" y="1443"/>
                <a:ext cx="290" cy="192"/>
                <a:chOff x="2413" y="1443"/>
                <a:chExt cx="290" cy="192"/>
              </a:xfrm>
            </p:grpSpPr>
            <p:sp>
              <p:nvSpPr>
                <p:cNvPr id="30792" name="Rectangle 39"/>
                <p:cNvSpPr>
                  <a:spLocks noChangeArrowheads="1"/>
                </p:cNvSpPr>
                <p:nvPr/>
              </p:nvSpPr>
              <p:spPr bwMode="auto">
                <a:xfrm rot="-1860000">
                  <a:off x="2415" y="1469"/>
                  <a:ext cx="218" cy="131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793" name="Rectangle 40"/>
                <p:cNvSpPr>
                  <a:spLocks noChangeArrowheads="1"/>
                </p:cNvSpPr>
                <p:nvPr/>
              </p:nvSpPr>
              <p:spPr bwMode="auto">
                <a:xfrm rot="-1860000">
                  <a:off x="2413" y="1443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B.3</a:t>
                  </a:r>
                </a:p>
              </p:txBody>
            </p:sp>
          </p:grpSp>
          <p:grpSp>
            <p:nvGrpSpPr>
              <p:cNvPr id="30786" name="Group 41"/>
              <p:cNvGrpSpPr>
                <a:grpSpLocks/>
              </p:cNvGrpSpPr>
              <p:nvPr/>
            </p:nvGrpSpPr>
            <p:grpSpPr bwMode="auto">
              <a:xfrm>
                <a:off x="2627" y="1311"/>
                <a:ext cx="290" cy="192"/>
                <a:chOff x="2627" y="1311"/>
                <a:chExt cx="290" cy="192"/>
              </a:xfrm>
            </p:grpSpPr>
            <p:sp>
              <p:nvSpPr>
                <p:cNvPr id="30790" name="Rectangle 42"/>
                <p:cNvSpPr>
                  <a:spLocks noChangeArrowheads="1"/>
                </p:cNvSpPr>
                <p:nvPr/>
              </p:nvSpPr>
              <p:spPr bwMode="auto">
                <a:xfrm rot="-1860000">
                  <a:off x="2632" y="1338"/>
                  <a:ext cx="218" cy="136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791" name="Rectangle 43"/>
                <p:cNvSpPr>
                  <a:spLocks noChangeArrowheads="1"/>
                </p:cNvSpPr>
                <p:nvPr/>
              </p:nvSpPr>
              <p:spPr bwMode="auto">
                <a:xfrm rot="-1860000">
                  <a:off x="2627" y="1311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B.2</a:t>
                  </a:r>
                </a:p>
              </p:txBody>
            </p:sp>
          </p:grpSp>
          <p:grpSp>
            <p:nvGrpSpPr>
              <p:cNvPr id="30787" name="Group 44"/>
              <p:cNvGrpSpPr>
                <a:grpSpLocks/>
              </p:cNvGrpSpPr>
              <p:nvPr/>
            </p:nvGrpSpPr>
            <p:grpSpPr bwMode="auto">
              <a:xfrm>
                <a:off x="2833" y="1184"/>
                <a:ext cx="290" cy="192"/>
                <a:chOff x="2833" y="1184"/>
                <a:chExt cx="290" cy="192"/>
              </a:xfrm>
            </p:grpSpPr>
            <p:sp>
              <p:nvSpPr>
                <p:cNvPr id="30788" name="Rectangle 45"/>
                <p:cNvSpPr>
                  <a:spLocks noChangeArrowheads="1"/>
                </p:cNvSpPr>
                <p:nvPr/>
              </p:nvSpPr>
              <p:spPr bwMode="auto">
                <a:xfrm rot="-1860000">
                  <a:off x="2836" y="1210"/>
                  <a:ext cx="218" cy="137"/>
                </a:xfrm>
                <a:prstGeom prst="rect">
                  <a:avLst/>
                </a:prstGeom>
                <a:solidFill>
                  <a:schemeClr val="bg1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30789" name="Rectangle 46"/>
                <p:cNvSpPr>
                  <a:spLocks noChangeArrowheads="1"/>
                </p:cNvSpPr>
                <p:nvPr/>
              </p:nvSpPr>
              <p:spPr bwMode="auto">
                <a:xfrm rot="-1860000">
                  <a:off x="2833" y="1184"/>
                  <a:ext cx="290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762000" eaLnBrk="0" hangingPunct="0"/>
                  <a:r>
                    <a:rPr kumimoji="1" lang="en-US" altLang="zh-CN" b="1">
                      <a:solidFill>
                        <a:schemeClr val="tx2"/>
                      </a:solidFill>
                    </a:rPr>
                    <a:t>B.1</a:t>
                  </a:r>
                </a:p>
              </p:txBody>
            </p:sp>
          </p:grpSp>
        </p:grpSp>
        <p:sp>
          <p:nvSpPr>
            <p:cNvPr id="30730" name="AutoShape 47"/>
            <p:cNvSpPr>
              <a:spLocks noChangeArrowheads="1"/>
            </p:cNvSpPr>
            <p:nvPr/>
          </p:nvSpPr>
          <p:spPr bwMode="auto">
            <a:xfrm>
              <a:off x="1666875" y="2043113"/>
              <a:ext cx="244475" cy="182562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0731" name="AutoShape 48"/>
            <p:cNvSpPr>
              <a:spLocks noChangeArrowheads="1"/>
            </p:cNvSpPr>
            <p:nvPr/>
          </p:nvSpPr>
          <p:spPr bwMode="auto">
            <a:xfrm>
              <a:off x="1720850" y="2989263"/>
              <a:ext cx="244475" cy="182562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0732" name="AutoShape 49"/>
            <p:cNvSpPr>
              <a:spLocks noChangeArrowheads="1"/>
            </p:cNvSpPr>
            <p:nvPr/>
          </p:nvSpPr>
          <p:spPr bwMode="auto">
            <a:xfrm rot="-1740000">
              <a:off x="4151313" y="1700213"/>
              <a:ext cx="244475" cy="182562"/>
            </a:xfrm>
            <a:prstGeom prst="rightArrow">
              <a:avLst>
                <a:gd name="adj1" fmla="val 50000"/>
                <a:gd name="adj2" fmla="val 66963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0733" name="AutoShape 50"/>
            <p:cNvSpPr>
              <a:spLocks noChangeArrowheads="1"/>
            </p:cNvSpPr>
            <p:nvPr/>
          </p:nvSpPr>
          <p:spPr bwMode="auto">
            <a:xfrm rot="1200000">
              <a:off x="4279900" y="3390900"/>
              <a:ext cx="246063" cy="182563"/>
            </a:xfrm>
            <a:prstGeom prst="rightArrow">
              <a:avLst>
                <a:gd name="adj1" fmla="val 50000"/>
                <a:gd name="adj2" fmla="val 67397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30734" name="Group 51"/>
            <p:cNvGrpSpPr>
              <a:grpSpLocks/>
            </p:cNvGrpSpPr>
            <p:nvPr/>
          </p:nvGrpSpPr>
          <p:grpSpPr bwMode="auto">
            <a:xfrm>
              <a:off x="2438400" y="2227263"/>
              <a:ext cx="1657350" cy="1017587"/>
              <a:chOff x="1504" y="1566"/>
              <a:chExt cx="1044" cy="641"/>
            </a:xfrm>
          </p:grpSpPr>
          <p:sp>
            <p:nvSpPr>
              <p:cNvPr id="30777" name="Oval 52"/>
              <p:cNvSpPr>
                <a:spLocks noChangeArrowheads="1"/>
              </p:cNvSpPr>
              <p:nvPr/>
            </p:nvSpPr>
            <p:spPr bwMode="auto">
              <a:xfrm>
                <a:off x="1903" y="1983"/>
                <a:ext cx="370" cy="224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8" name="Oval 53"/>
              <p:cNvSpPr>
                <a:spLocks noChangeArrowheads="1"/>
              </p:cNvSpPr>
              <p:nvPr/>
            </p:nvSpPr>
            <p:spPr bwMode="auto">
              <a:xfrm>
                <a:off x="2229" y="1717"/>
                <a:ext cx="319" cy="303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79" name="Oval 54"/>
              <p:cNvSpPr>
                <a:spLocks noChangeArrowheads="1"/>
              </p:cNvSpPr>
              <p:nvPr/>
            </p:nvSpPr>
            <p:spPr bwMode="auto">
              <a:xfrm>
                <a:off x="1620" y="1581"/>
                <a:ext cx="469" cy="390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80" name="Oval 55"/>
              <p:cNvSpPr>
                <a:spLocks noChangeArrowheads="1"/>
              </p:cNvSpPr>
              <p:nvPr/>
            </p:nvSpPr>
            <p:spPr bwMode="auto">
              <a:xfrm>
                <a:off x="1504" y="1710"/>
                <a:ext cx="317" cy="297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81" name="Oval 56"/>
              <p:cNvSpPr>
                <a:spLocks noChangeArrowheads="1"/>
              </p:cNvSpPr>
              <p:nvPr/>
            </p:nvSpPr>
            <p:spPr bwMode="auto">
              <a:xfrm>
                <a:off x="1605" y="1850"/>
                <a:ext cx="433" cy="302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82" name="Oval 57"/>
              <p:cNvSpPr>
                <a:spLocks noChangeArrowheads="1"/>
              </p:cNvSpPr>
              <p:nvPr/>
            </p:nvSpPr>
            <p:spPr bwMode="auto">
              <a:xfrm>
                <a:off x="1948" y="1566"/>
                <a:ext cx="408" cy="280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83" name="Oval 58"/>
              <p:cNvSpPr>
                <a:spLocks noChangeArrowheads="1"/>
              </p:cNvSpPr>
              <p:nvPr/>
            </p:nvSpPr>
            <p:spPr bwMode="auto">
              <a:xfrm>
                <a:off x="2256" y="1895"/>
                <a:ext cx="243" cy="224"/>
              </a:xfrm>
              <a:prstGeom prst="ellipse">
                <a:avLst/>
              </a:prstGeom>
              <a:solidFill>
                <a:srgbClr val="FFFFFF"/>
              </a:solidFill>
              <a:ln w="1269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30784" name="Freeform 59"/>
              <p:cNvSpPr>
                <a:spLocks/>
              </p:cNvSpPr>
              <p:nvPr/>
            </p:nvSpPr>
            <p:spPr bwMode="auto">
              <a:xfrm>
                <a:off x="1593" y="1607"/>
                <a:ext cx="885" cy="557"/>
              </a:xfrm>
              <a:custGeom>
                <a:avLst/>
                <a:gdLst>
                  <a:gd name="T0" fmla="*/ 272 w 885"/>
                  <a:gd name="T1" fmla="*/ 498 h 557"/>
                  <a:gd name="T2" fmla="*/ 309 w 885"/>
                  <a:gd name="T3" fmla="*/ 539 h 557"/>
                  <a:gd name="T4" fmla="*/ 474 w 885"/>
                  <a:gd name="T5" fmla="*/ 536 h 557"/>
                  <a:gd name="T6" fmla="*/ 591 w 885"/>
                  <a:gd name="T7" fmla="*/ 556 h 557"/>
                  <a:gd name="T8" fmla="*/ 739 w 885"/>
                  <a:gd name="T9" fmla="*/ 488 h 557"/>
                  <a:gd name="T10" fmla="*/ 812 w 885"/>
                  <a:gd name="T11" fmla="*/ 507 h 557"/>
                  <a:gd name="T12" fmla="*/ 852 w 885"/>
                  <a:gd name="T13" fmla="*/ 498 h 557"/>
                  <a:gd name="T14" fmla="*/ 861 w 885"/>
                  <a:gd name="T15" fmla="*/ 334 h 557"/>
                  <a:gd name="T16" fmla="*/ 884 w 885"/>
                  <a:gd name="T17" fmla="*/ 308 h 557"/>
                  <a:gd name="T18" fmla="*/ 868 w 885"/>
                  <a:gd name="T19" fmla="*/ 228 h 557"/>
                  <a:gd name="T20" fmla="*/ 784 w 885"/>
                  <a:gd name="T21" fmla="*/ 242 h 557"/>
                  <a:gd name="T22" fmla="*/ 766 w 885"/>
                  <a:gd name="T23" fmla="*/ 161 h 557"/>
                  <a:gd name="T24" fmla="*/ 616 w 885"/>
                  <a:gd name="T25" fmla="*/ 47 h 557"/>
                  <a:gd name="T26" fmla="*/ 267 w 885"/>
                  <a:gd name="T27" fmla="*/ 0 h 557"/>
                  <a:gd name="T28" fmla="*/ 86 w 885"/>
                  <a:gd name="T29" fmla="*/ 33 h 557"/>
                  <a:gd name="T30" fmla="*/ 28 w 885"/>
                  <a:gd name="T31" fmla="*/ 142 h 557"/>
                  <a:gd name="T32" fmla="*/ 28 w 885"/>
                  <a:gd name="T33" fmla="*/ 253 h 557"/>
                  <a:gd name="T34" fmla="*/ 0 w 885"/>
                  <a:gd name="T35" fmla="*/ 347 h 557"/>
                  <a:gd name="T36" fmla="*/ 272 w 885"/>
                  <a:gd name="T37" fmla="*/ 498 h 5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85"/>
                  <a:gd name="T58" fmla="*/ 0 h 557"/>
                  <a:gd name="T59" fmla="*/ 885 w 885"/>
                  <a:gd name="T60" fmla="*/ 557 h 5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85" h="557">
                    <a:moveTo>
                      <a:pt x="272" y="498"/>
                    </a:moveTo>
                    <a:lnTo>
                      <a:pt x="309" y="539"/>
                    </a:lnTo>
                    <a:lnTo>
                      <a:pt x="474" y="536"/>
                    </a:lnTo>
                    <a:lnTo>
                      <a:pt x="591" y="556"/>
                    </a:lnTo>
                    <a:lnTo>
                      <a:pt x="739" y="488"/>
                    </a:lnTo>
                    <a:lnTo>
                      <a:pt x="812" y="507"/>
                    </a:lnTo>
                    <a:lnTo>
                      <a:pt x="852" y="498"/>
                    </a:lnTo>
                    <a:lnTo>
                      <a:pt x="861" y="334"/>
                    </a:lnTo>
                    <a:lnTo>
                      <a:pt x="884" y="308"/>
                    </a:lnTo>
                    <a:lnTo>
                      <a:pt x="868" y="228"/>
                    </a:lnTo>
                    <a:lnTo>
                      <a:pt x="784" y="242"/>
                    </a:lnTo>
                    <a:lnTo>
                      <a:pt x="766" y="161"/>
                    </a:lnTo>
                    <a:lnTo>
                      <a:pt x="616" y="47"/>
                    </a:lnTo>
                    <a:lnTo>
                      <a:pt x="267" y="0"/>
                    </a:lnTo>
                    <a:lnTo>
                      <a:pt x="86" y="33"/>
                    </a:lnTo>
                    <a:lnTo>
                      <a:pt x="28" y="142"/>
                    </a:lnTo>
                    <a:lnTo>
                      <a:pt x="28" y="253"/>
                    </a:lnTo>
                    <a:lnTo>
                      <a:pt x="0" y="347"/>
                    </a:lnTo>
                    <a:lnTo>
                      <a:pt x="272" y="498"/>
                    </a:lnTo>
                  </a:path>
                </a:pathLst>
              </a:cu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/>
              </a:p>
            </p:txBody>
          </p:sp>
        </p:grpSp>
        <p:pic>
          <p:nvPicPr>
            <p:cNvPr id="30735" name="Picture 60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95875" y="1524000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6" name="Picture 6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16525" y="3159125"/>
              <a:ext cx="49847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37" name="Rectangle 62"/>
            <p:cNvSpPr>
              <a:spLocks noChangeArrowheads="1"/>
            </p:cNvSpPr>
            <p:nvPr/>
          </p:nvSpPr>
          <p:spPr bwMode="auto">
            <a:xfrm>
              <a:off x="781050" y="2446338"/>
              <a:ext cx="2936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0738" name="Rectangle 63"/>
            <p:cNvSpPr>
              <a:spLocks noChangeArrowheads="1"/>
            </p:cNvSpPr>
            <p:nvPr/>
          </p:nvSpPr>
          <p:spPr bwMode="auto">
            <a:xfrm>
              <a:off x="5176838" y="1538288"/>
              <a:ext cx="293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0739" name="Rectangle 64"/>
            <p:cNvSpPr>
              <a:spLocks noChangeArrowheads="1"/>
            </p:cNvSpPr>
            <p:nvPr/>
          </p:nvSpPr>
          <p:spPr bwMode="auto">
            <a:xfrm>
              <a:off x="5291138" y="3162300"/>
              <a:ext cx="2936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kumimoji="1" lang="en-US" altLang="zh-CN" sz="1200" b="1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30765" name="Line 100"/>
            <p:cNvSpPr>
              <a:spLocks noChangeShapeType="1"/>
            </p:cNvSpPr>
            <p:nvPr/>
          </p:nvSpPr>
          <p:spPr bwMode="auto">
            <a:xfrm flipV="1">
              <a:off x="2489200" y="2560638"/>
              <a:ext cx="1524000" cy="76200"/>
            </a:xfrm>
            <a:prstGeom prst="line">
              <a:avLst/>
            </a:prstGeom>
            <a:noFill/>
            <a:ln w="38100" cap="rnd">
              <a:solidFill>
                <a:srgbClr val="FF990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6" name="Line 101"/>
            <p:cNvSpPr>
              <a:spLocks noChangeShapeType="1"/>
            </p:cNvSpPr>
            <p:nvPr/>
          </p:nvSpPr>
          <p:spPr bwMode="auto">
            <a:xfrm>
              <a:off x="2489200" y="2713038"/>
              <a:ext cx="1524000" cy="152400"/>
            </a:xfrm>
            <a:prstGeom prst="line">
              <a:avLst/>
            </a:prstGeom>
            <a:noFill/>
            <a:ln w="38100" cap="rnd">
              <a:solidFill>
                <a:srgbClr val="FF990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69" name="Rectangle 2"/>
          <p:cNvSpPr>
            <a:spLocks noGrp="1" noChangeArrowheads="1"/>
          </p:cNvSpPr>
          <p:nvPr>
            <p:ph type="title"/>
          </p:nvPr>
        </p:nvSpPr>
        <p:spPr>
          <a:xfrm>
            <a:off x="919163" y="333375"/>
            <a:ext cx="7469187" cy="71913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itchFamily="2" charset="-122"/>
                <a:ea typeface="黑体" pitchFamily="2" charset="-122"/>
              </a:rPr>
              <a:t>ICMP</a:t>
            </a:r>
            <a:r>
              <a:rPr lang="zh-CN" altLang="en-US">
                <a:latin typeface="黑体" pitchFamily="2" charset="-122"/>
                <a:ea typeface="黑体" pitchFamily="2" charset="-122"/>
              </a:rPr>
              <a:t>的几种应用</a:t>
            </a:r>
          </a:p>
        </p:txBody>
      </p:sp>
      <p:sp>
        <p:nvSpPr>
          <p:cNvPr id="416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063" y="993775"/>
            <a:ext cx="8021637" cy="5511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zh-CN" sz="2400"/>
              <a:t>traceroute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000">
                <a:latin typeface="Arial" charset="0"/>
              </a:rPr>
              <a:t>利用</a:t>
            </a:r>
            <a:r>
              <a:rPr lang="en-US" altLang="zh-CN" sz="2000">
                <a:latin typeface="Arial" charset="0"/>
              </a:rPr>
              <a:t>TTL=0</a:t>
            </a:r>
            <a:r>
              <a:rPr lang="zh-CN" altLang="en-US" sz="2000">
                <a:latin typeface="Arial" charset="0"/>
              </a:rPr>
              <a:t>回送</a:t>
            </a:r>
            <a:r>
              <a:rPr lang="en-US" altLang="zh-CN" sz="2000">
                <a:latin typeface="Arial" charset="0"/>
              </a:rPr>
              <a:t>ICMP</a:t>
            </a:r>
            <a:r>
              <a:rPr lang="zh-CN" altLang="en-US" sz="2000">
                <a:latin typeface="Arial" charset="0"/>
              </a:rPr>
              <a:t>报文测路径，发</a:t>
            </a:r>
            <a:r>
              <a:rPr lang="en-US" altLang="zh-CN" sz="2000">
                <a:latin typeface="Arial" charset="0"/>
              </a:rPr>
              <a:t>TTL=1, =2, =3, ..., </a:t>
            </a:r>
            <a:r>
              <a:rPr lang="zh-CN" altLang="en-US" sz="2000">
                <a:latin typeface="Arial" charset="0"/>
              </a:rPr>
              <a:t>的报文</a:t>
            </a:r>
            <a:r>
              <a:rPr lang="en-US" altLang="zh-CN" sz="2000">
                <a:latin typeface="Arial" charset="0"/>
              </a:rPr>
              <a:t>,</a:t>
            </a:r>
            <a:r>
              <a:rPr lang="zh-CN" altLang="en-US" sz="2000">
                <a:latin typeface="Arial" charset="0"/>
              </a:rPr>
              <a:t>回送</a:t>
            </a:r>
            <a:r>
              <a:rPr lang="en-US" altLang="zh-CN" sz="2000">
                <a:latin typeface="Arial" charset="0"/>
              </a:rPr>
              <a:t>ICMP</a:t>
            </a:r>
            <a:r>
              <a:rPr lang="zh-CN" altLang="en-US" sz="2000">
                <a:latin typeface="Arial" charset="0"/>
              </a:rPr>
              <a:t>报文的节点地址就是路径地址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/>
              <a:t>主机分片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>
                <a:latin typeface="Arial" charset="0"/>
              </a:rPr>
              <a:t>以太网上主机</a:t>
            </a:r>
            <a:r>
              <a:rPr lang="en-US" altLang="zh-CN" sz="2000">
                <a:latin typeface="Arial" charset="0"/>
              </a:rPr>
              <a:t>TCP</a:t>
            </a:r>
            <a:r>
              <a:rPr lang="zh-CN" altLang="en-US" sz="2000">
                <a:latin typeface="Arial" charset="0"/>
              </a:rPr>
              <a:t>发送</a:t>
            </a:r>
            <a:r>
              <a:rPr lang="en-US" altLang="zh-CN" sz="2000">
                <a:latin typeface="Arial" charset="0"/>
              </a:rPr>
              <a:t>DF=1</a:t>
            </a:r>
            <a:r>
              <a:rPr lang="zh-CN" altLang="en-US" sz="2000">
                <a:latin typeface="Arial" charset="0"/>
              </a:rPr>
              <a:t>的</a:t>
            </a:r>
            <a:r>
              <a:rPr lang="en-US" altLang="zh-CN" sz="2000">
                <a:latin typeface="Arial" charset="0"/>
              </a:rPr>
              <a:t>1500</a:t>
            </a:r>
            <a:r>
              <a:rPr lang="zh-CN" altLang="en-US" sz="2000">
                <a:latin typeface="Arial" charset="0"/>
              </a:rPr>
              <a:t>字节</a:t>
            </a:r>
            <a:r>
              <a:rPr lang="en-US" altLang="zh-CN" sz="2000">
                <a:latin typeface="Arial" charset="0"/>
              </a:rPr>
              <a:t>IP</a:t>
            </a:r>
            <a:r>
              <a:rPr lang="zh-CN" altLang="en-US" sz="2000">
                <a:latin typeface="Arial" charset="0"/>
              </a:rPr>
              <a:t>报文经</a:t>
            </a:r>
            <a:r>
              <a:rPr lang="en-US" altLang="zh-CN" sz="2000">
                <a:latin typeface="Arial" charset="0"/>
              </a:rPr>
              <a:t>ADSL</a:t>
            </a:r>
            <a:r>
              <a:rPr lang="zh-CN" altLang="en-US" sz="2000">
                <a:latin typeface="Arial" charset="0"/>
              </a:rPr>
              <a:t>路由器</a:t>
            </a:r>
            <a:r>
              <a:rPr lang="en-US" altLang="zh-CN" sz="2000">
                <a:latin typeface="Arial" charset="0"/>
              </a:rPr>
              <a:t>MTU=1492,</a:t>
            </a:r>
            <a:r>
              <a:rPr lang="zh-CN" altLang="en-US" sz="2000">
                <a:latin typeface="Arial" charset="0"/>
              </a:rPr>
              <a:t>回</a:t>
            </a:r>
            <a:r>
              <a:rPr lang="en-US" altLang="zh-CN" sz="2000">
                <a:latin typeface="Arial" charset="0"/>
              </a:rPr>
              <a:t>ICMP</a:t>
            </a:r>
            <a:r>
              <a:rPr lang="zh-CN" altLang="en-US" sz="2000">
                <a:latin typeface="Arial" charset="0"/>
              </a:rPr>
              <a:t>报文报告</a:t>
            </a:r>
            <a:r>
              <a:rPr lang="en-US" altLang="zh-CN" sz="2000">
                <a:latin typeface="Arial" charset="0"/>
              </a:rPr>
              <a:t>MTU=1492,TCP</a:t>
            </a:r>
            <a:r>
              <a:rPr lang="zh-CN" altLang="en-US" sz="2000">
                <a:latin typeface="Arial" charset="0"/>
              </a:rPr>
              <a:t>重传并且后续发送报片长度均为</a:t>
            </a:r>
            <a:r>
              <a:rPr lang="en-US" altLang="zh-CN" sz="2000">
                <a:latin typeface="Arial" charset="0"/>
              </a:rPr>
              <a:t>1492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/>
              <a:t>目的不可达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000">
                <a:latin typeface="Arial" charset="0"/>
              </a:rPr>
              <a:t>主机</a:t>
            </a:r>
            <a:r>
              <a:rPr lang="en-US" altLang="zh-CN" sz="2000">
                <a:latin typeface="Arial" charset="0"/>
              </a:rPr>
              <a:t>TCP</a:t>
            </a:r>
            <a:r>
              <a:rPr lang="zh-CN" altLang="en-US" sz="2000">
                <a:latin typeface="Arial" charset="0"/>
              </a:rPr>
              <a:t>建连接，向远端网络未开机计算机发送</a:t>
            </a:r>
            <a:r>
              <a:rPr lang="en-US" altLang="zh-CN" sz="2000">
                <a:latin typeface="Arial" charset="0"/>
              </a:rPr>
              <a:t>IP</a:t>
            </a:r>
            <a:r>
              <a:rPr lang="zh-CN" altLang="en-US" sz="2000">
                <a:latin typeface="Arial" charset="0"/>
              </a:rPr>
              <a:t>报文，远端网络的路由器回</a:t>
            </a:r>
            <a:r>
              <a:rPr lang="en-US" altLang="zh-CN" sz="2000">
                <a:latin typeface="Arial" charset="0"/>
              </a:rPr>
              <a:t>ICMP</a:t>
            </a:r>
            <a:r>
              <a:rPr lang="zh-CN" altLang="en-US" sz="2000">
                <a:latin typeface="Arial" charset="0"/>
              </a:rPr>
              <a:t>报文报告主机不可达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/>
              <a:t>路由重定向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000">
                <a:latin typeface="Arial" charset="0"/>
              </a:rPr>
              <a:t>路由器收到</a:t>
            </a:r>
            <a:r>
              <a:rPr lang="en-US" altLang="zh-CN" sz="2000">
                <a:latin typeface="Arial" charset="0"/>
              </a:rPr>
              <a:t>IP</a:t>
            </a:r>
            <a:r>
              <a:rPr lang="zh-CN" altLang="en-US" sz="2000">
                <a:latin typeface="Arial" charset="0"/>
              </a:rPr>
              <a:t>报，转发，并用</a:t>
            </a:r>
            <a:r>
              <a:rPr lang="en-US" altLang="zh-CN" sz="2000">
                <a:latin typeface="Arial" charset="0"/>
              </a:rPr>
              <a:t>ICMP</a:t>
            </a:r>
            <a:r>
              <a:rPr lang="zh-CN" altLang="en-US" sz="2000">
                <a:latin typeface="Arial" charset="0"/>
              </a:rPr>
              <a:t>通告更好的转发路由器地址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7" name="Rectangle 2"/>
          <p:cNvSpPr>
            <a:spLocks noGrp="1" noChangeArrowheads="1"/>
          </p:cNvSpPr>
          <p:nvPr>
            <p:ph type="title"/>
          </p:nvPr>
        </p:nvSpPr>
        <p:spPr>
          <a:xfrm>
            <a:off x="919163" y="333375"/>
            <a:ext cx="7469187" cy="719138"/>
          </a:xfrm>
        </p:spPr>
        <p:txBody>
          <a:bodyPr/>
          <a:lstStyle/>
          <a:p>
            <a:pPr eaLnBrk="1" hangingPunct="1"/>
            <a:r>
              <a:rPr lang="en-US" altLang="zh-CN">
                <a:latin typeface="黑体" pitchFamily="2" charset="-122"/>
                <a:ea typeface="黑体" pitchFamily="2" charset="-122"/>
              </a:rPr>
              <a:t>Windows tracert</a:t>
            </a:r>
            <a:endParaRPr lang="zh-CN" altLang="en-US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6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063" y="993775"/>
            <a:ext cx="8021637" cy="5511800"/>
          </a:xfrm>
          <a:solidFill>
            <a:srgbClr val="CCFF99"/>
          </a:solidFill>
        </p:spPr>
        <p:txBody>
          <a:bodyPr/>
          <a:lstStyle/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d:\&gt;</a:t>
            </a:r>
            <a:r>
              <a:rPr lang="en-US" altLang="zh-CN" sz="1800" b="1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tracert -d 202.108.33.89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600" b="1">
              <a:latin typeface="宋体" charset="-122"/>
              <a:ea typeface="宋体" charset="-122"/>
            </a:endParaRP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Tracing route to 202.108.33.89 over a maximum of 30 hops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600" b="1">
              <a:latin typeface="宋体" charset="-122"/>
              <a:ea typeface="宋体" charset="-122"/>
            </a:endParaRP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1    11 ms     3 ms     5 ms  118.207.192.1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2     5 ms     5 ms     2 ms  118.207.192.1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3    10 ms     6 ms     7 ms  124.205.97.48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4     4 ms     6 ms     2 ms  218.241.165.5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5     4 ms     3 ms     3 ms  218.241.165.9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6     5 ms     6 ms     5 ms  202.99.1.146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7     5 ms    12 ms    22 ms  124.207.222.26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8    20 ms    18 ms    31 ms  61.51.26.165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 9    27 ms    18 ms    17 ms  211.154.208.189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10    22 ms    19 ms    17 ms  124.65.60.185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11    22 ms    27 ms    20 ms  61.148.152.5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12    16 ms    19 ms    27 ms  202.106.229.58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13    81 ms    18 ms    19 ms  210.74.178.198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 14    20 ms    18 ms    23 ms  202.108.33.89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600" b="1">
              <a:latin typeface="宋体" charset="-122"/>
              <a:ea typeface="宋体" charset="-122"/>
            </a:endParaRP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>
                <a:latin typeface="宋体" charset="-122"/>
                <a:ea typeface="宋体" charset="-122"/>
              </a:rPr>
              <a:t>Trace complete</a:t>
            </a:r>
            <a:endParaRPr lang="zh-CN" altLang="en-US" sz="2000" b="1">
              <a:latin typeface="Arial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ARP,DHCP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路由表，直接交付与间接交付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61111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ARP: Address Resolution Protocol </a:t>
            </a:r>
          </a:p>
        </p:txBody>
      </p:sp>
      <p:sp>
        <p:nvSpPr>
          <p:cNvPr id="441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How do IP addresses get mapped onto data link layer addresses, such as Ethernet? </a:t>
            </a:r>
          </a:p>
          <a:p>
            <a:pPr lvl="1" eaLnBrk="1" hangingPunct="1"/>
            <a:r>
              <a:rPr lang="en-US" altLang="zh-CN" sz="2000" dirty="0"/>
              <a:t>A configuration file in the system that maps IP addresses onto Ethernet addresses</a:t>
            </a:r>
          </a:p>
          <a:p>
            <a:pPr lvl="1" eaLnBrk="1" hangingPunct="1"/>
            <a:r>
              <a:rPr lang="en-US" altLang="zh-CN" sz="2000" dirty="0"/>
              <a:t>A better solution is to output a broadcast packet onto the Ethernet asking: Who owns IP address 192.31.65.5?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167264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Rectangle 2"/>
          <p:cNvSpPr>
            <a:spLocks noChangeArrowheads="1"/>
          </p:cNvSpPr>
          <p:nvPr/>
        </p:nvSpPr>
        <p:spPr bwMode="auto">
          <a:xfrm>
            <a:off x="0" y="0"/>
            <a:ext cx="9144000" cy="350043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442370" name="Group 3"/>
          <p:cNvGrpSpPr>
            <a:grpSpLocks/>
          </p:cNvGrpSpPr>
          <p:nvPr/>
        </p:nvGrpSpPr>
        <p:grpSpPr bwMode="auto">
          <a:xfrm>
            <a:off x="3703638" y="4794250"/>
            <a:ext cx="1590675" cy="409575"/>
            <a:chOff x="249" y="663"/>
            <a:chExt cx="1002" cy="258"/>
          </a:xfrm>
        </p:grpSpPr>
        <p:sp>
          <p:nvSpPr>
            <p:cNvPr id="442430" name="AutoShape 4"/>
            <p:cNvSpPr>
              <a:spLocks noChangeArrowheads="1"/>
            </p:cNvSpPr>
            <p:nvPr/>
          </p:nvSpPr>
          <p:spPr bwMode="auto">
            <a:xfrm flipH="1">
              <a:off x="249" y="709"/>
              <a:ext cx="138" cy="13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36229" name="Text Box 5"/>
            <p:cNvSpPr txBox="1">
              <a:spLocks noChangeArrowheads="1"/>
            </p:cNvSpPr>
            <p:nvPr/>
          </p:nvSpPr>
          <p:spPr bwMode="auto">
            <a:xfrm flipH="1">
              <a:off x="386" y="663"/>
              <a:ext cx="865" cy="258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000066"/>
                  </a:solidFill>
                  <a:ea typeface="黑体" pitchFamily="2" charset="-122"/>
                </a:rPr>
                <a:t>ARP </a:t>
              </a:r>
              <a:r>
                <a:rPr kumimoji="1" lang="zh-CN" altLang="en-US" sz="2000">
                  <a:solidFill>
                    <a:srgbClr val="000066"/>
                  </a:solidFill>
                  <a:ea typeface="黑体" pitchFamily="2" charset="-122"/>
                </a:rPr>
                <a:t>响应</a:t>
              </a:r>
            </a:p>
          </p:txBody>
        </p:sp>
      </p:grpSp>
      <p:sp>
        <p:nvSpPr>
          <p:cNvPr id="442371" name="Line 6"/>
          <p:cNvSpPr>
            <a:spLocks noChangeShapeType="1"/>
          </p:cNvSpPr>
          <p:nvPr/>
        </p:nvSpPr>
        <p:spPr bwMode="auto">
          <a:xfrm rot="5400000">
            <a:off x="1776412" y="2311401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2" name="Line 7"/>
          <p:cNvSpPr>
            <a:spLocks noChangeShapeType="1"/>
          </p:cNvSpPr>
          <p:nvPr/>
        </p:nvSpPr>
        <p:spPr bwMode="auto">
          <a:xfrm rot="5400000">
            <a:off x="3791744" y="2302669"/>
            <a:ext cx="588962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3" name="Line 8"/>
          <p:cNvSpPr>
            <a:spLocks noChangeShapeType="1"/>
          </p:cNvSpPr>
          <p:nvPr/>
        </p:nvSpPr>
        <p:spPr bwMode="auto">
          <a:xfrm rot="5400000">
            <a:off x="5524500" y="2311401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4" name="Line 9"/>
          <p:cNvSpPr>
            <a:spLocks noChangeShapeType="1"/>
          </p:cNvSpPr>
          <p:nvPr/>
        </p:nvSpPr>
        <p:spPr bwMode="auto">
          <a:xfrm rot="5400000">
            <a:off x="7567612" y="2311401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75" name="Line 10"/>
          <p:cNvSpPr>
            <a:spLocks noChangeShapeType="1"/>
          </p:cNvSpPr>
          <p:nvPr/>
        </p:nvSpPr>
        <p:spPr bwMode="auto">
          <a:xfrm rot="5400000">
            <a:off x="468312" y="2311401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42376" name="Picture 1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459038"/>
            <a:ext cx="5032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377" name="Picture 1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4925" y="2459038"/>
            <a:ext cx="5016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378" name="Picture 1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4188" y="2459038"/>
            <a:ext cx="50323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379" name="Picture 1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1588" y="2459038"/>
            <a:ext cx="50323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2380" name="Line 15"/>
          <p:cNvSpPr>
            <a:spLocks noChangeShapeType="1"/>
          </p:cNvSpPr>
          <p:nvPr/>
        </p:nvSpPr>
        <p:spPr bwMode="auto">
          <a:xfrm>
            <a:off x="0" y="2017713"/>
            <a:ext cx="8583613" cy="20637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381" name="Text Box 16"/>
          <p:cNvSpPr txBox="1">
            <a:spLocks noChangeArrowheads="1"/>
          </p:cNvSpPr>
          <p:nvPr/>
        </p:nvSpPr>
        <p:spPr bwMode="auto">
          <a:xfrm>
            <a:off x="2268538" y="2528888"/>
            <a:ext cx="35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A</a:t>
            </a:r>
          </a:p>
        </p:txBody>
      </p:sp>
      <p:sp>
        <p:nvSpPr>
          <p:cNvPr id="442382" name="Text Box 17"/>
          <p:cNvSpPr txBox="1">
            <a:spLocks noChangeArrowheads="1"/>
          </p:cNvSpPr>
          <p:nvPr/>
        </p:nvSpPr>
        <p:spPr bwMode="auto">
          <a:xfrm>
            <a:off x="4257675" y="2405063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Y</a:t>
            </a:r>
          </a:p>
        </p:txBody>
      </p:sp>
      <p:sp>
        <p:nvSpPr>
          <p:cNvPr id="442383" name="Text Box 18"/>
          <p:cNvSpPr txBox="1">
            <a:spLocks noChangeArrowheads="1"/>
          </p:cNvSpPr>
          <p:nvPr/>
        </p:nvSpPr>
        <p:spPr bwMode="auto">
          <a:xfrm>
            <a:off x="941388" y="2405063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X</a:t>
            </a:r>
          </a:p>
        </p:txBody>
      </p:sp>
      <p:sp>
        <p:nvSpPr>
          <p:cNvPr id="442384" name="Text Box 19"/>
          <p:cNvSpPr txBox="1">
            <a:spLocks noChangeArrowheads="1"/>
          </p:cNvSpPr>
          <p:nvPr/>
        </p:nvSpPr>
        <p:spPr bwMode="auto">
          <a:xfrm>
            <a:off x="5997575" y="252888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B</a:t>
            </a:r>
          </a:p>
        </p:txBody>
      </p:sp>
      <p:sp>
        <p:nvSpPr>
          <p:cNvPr id="442385" name="Text Box 20"/>
          <p:cNvSpPr txBox="1">
            <a:spLocks noChangeArrowheads="1"/>
          </p:cNvSpPr>
          <p:nvPr/>
        </p:nvSpPr>
        <p:spPr bwMode="auto">
          <a:xfrm>
            <a:off x="8047038" y="2405063"/>
            <a:ext cx="3413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Z</a:t>
            </a:r>
          </a:p>
        </p:txBody>
      </p:sp>
      <p:sp>
        <p:nvSpPr>
          <p:cNvPr id="442386" name="Text Box 21"/>
          <p:cNvSpPr txBox="1">
            <a:spLocks noChangeArrowheads="1"/>
          </p:cNvSpPr>
          <p:nvPr/>
        </p:nvSpPr>
        <p:spPr bwMode="auto">
          <a:xfrm>
            <a:off x="763588" y="3789363"/>
            <a:ext cx="2598737" cy="7588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0066"/>
                </a:solidFill>
                <a:ea typeface="黑体" pitchFamily="2" charset="-122"/>
              </a:rPr>
              <a:t>B</a:t>
            </a: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 </a:t>
            </a:r>
            <a:r>
              <a:rPr kumimoji="1" lang="en-US" altLang="zh-CN" sz="2400">
                <a:solidFill>
                  <a:srgbClr val="993300"/>
                </a:solidFill>
                <a:ea typeface="黑体" pitchFamily="2" charset="-122"/>
              </a:rPr>
              <a:t>unicasts to </a:t>
            </a:r>
            <a:r>
              <a:rPr kumimoji="1" lang="en-US" altLang="zh-CN" sz="2400" b="1">
                <a:solidFill>
                  <a:srgbClr val="993300"/>
                </a:solidFill>
                <a:ea typeface="黑体" pitchFamily="2" charset="-122"/>
              </a:rPr>
              <a:t>A</a:t>
            </a:r>
            <a:endParaRPr kumimoji="1" lang="en-US" altLang="zh-CN" sz="2400" b="1">
              <a:solidFill>
                <a:srgbClr val="000066"/>
              </a:solidFill>
              <a:ea typeface="黑体" pitchFamily="2" charset="-122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ARP RESPONSE</a:t>
            </a:r>
          </a:p>
        </p:txBody>
      </p:sp>
      <p:sp>
        <p:nvSpPr>
          <p:cNvPr id="442387" name="Text Box 22"/>
          <p:cNvSpPr txBox="1">
            <a:spLocks noChangeArrowheads="1"/>
          </p:cNvSpPr>
          <p:nvPr/>
        </p:nvSpPr>
        <p:spPr bwMode="auto">
          <a:xfrm>
            <a:off x="192088" y="212725"/>
            <a:ext cx="2462212" cy="7588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 </a:t>
            </a:r>
            <a:r>
              <a:rPr kumimoji="1" lang="en-US" altLang="zh-CN" sz="2400" b="1">
                <a:solidFill>
                  <a:srgbClr val="000066"/>
                </a:solidFill>
                <a:latin typeface="Verdana" pitchFamily="34" charset="0"/>
                <a:ea typeface="黑体" pitchFamily="2" charset="-122"/>
              </a:rPr>
              <a:t>A</a:t>
            </a: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 </a:t>
            </a:r>
            <a:r>
              <a:rPr kumimoji="1" lang="en-US" altLang="zh-CN" sz="2400">
                <a:solidFill>
                  <a:srgbClr val="993300"/>
                </a:solidFill>
                <a:ea typeface="黑体" pitchFamily="2" charset="-122"/>
              </a:rPr>
              <a:t>Broadcasts</a:t>
            </a:r>
            <a:endParaRPr kumimoji="1" lang="en-US" altLang="zh-CN" sz="2400">
              <a:solidFill>
                <a:srgbClr val="000066"/>
              </a:solidFill>
              <a:ea typeface="黑体" pitchFamily="2" charset="-122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zh-CN" sz="2400">
                <a:solidFill>
                  <a:srgbClr val="000066"/>
                </a:solidFill>
                <a:ea typeface="黑体" pitchFamily="2" charset="-122"/>
              </a:rPr>
              <a:t>ARP REQUEST </a:t>
            </a:r>
          </a:p>
        </p:txBody>
      </p:sp>
      <p:sp>
        <p:nvSpPr>
          <p:cNvPr id="436247" name="Text Box 23"/>
          <p:cNvSpPr txBox="1">
            <a:spLocks noChangeArrowheads="1"/>
          </p:cNvSpPr>
          <p:nvPr/>
        </p:nvSpPr>
        <p:spPr bwMode="auto">
          <a:xfrm>
            <a:off x="2540000" y="1473200"/>
            <a:ext cx="1298575" cy="409575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ARP </a:t>
            </a:r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请求</a:t>
            </a:r>
          </a:p>
        </p:txBody>
      </p:sp>
      <p:sp>
        <p:nvSpPr>
          <p:cNvPr id="442389" name="AutoShape 24"/>
          <p:cNvSpPr>
            <a:spLocks noChangeArrowheads="1"/>
          </p:cNvSpPr>
          <p:nvPr/>
        </p:nvSpPr>
        <p:spPr bwMode="auto">
          <a:xfrm>
            <a:off x="3849688" y="1570038"/>
            <a:ext cx="217487" cy="204787"/>
          </a:xfrm>
          <a:prstGeom prst="rightArrow">
            <a:avLst>
              <a:gd name="adj1" fmla="val 50000"/>
              <a:gd name="adj2" fmla="val 26550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36249" name="Text Box 25"/>
          <p:cNvSpPr txBox="1">
            <a:spLocks noChangeArrowheads="1"/>
          </p:cNvSpPr>
          <p:nvPr/>
        </p:nvSpPr>
        <p:spPr bwMode="auto">
          <a:xfrm>
            <a:off x="4464050" y="1473200"/>
            <a:ext cx="1298575" cy="409575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ARP </a:t>
            </a:r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请求</a:t>
            </a:r>
          </a:p>
        </p:txBody>
      </p:sp>
      <p:sp>
        <p:nvSpPr>
          <p:cNvPr id="442391" name="AutoShape 26"/>
          <p:cNvSpPr>
            <a:spLocks noChangeArrowheads="1"/>
          </p:cNvSpPr>
          <p:nvPr/>
        </p:nvSpPr>
        <p:spPr bwMode="auto">
          <a:xfrm>
            <a:off x="5743575" y="1595438"/>
            <a:ext cx="217488" cy="2206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442392" name="Text Box 27"/>
          <p:cNvSpPr txBox="1">
            <a:spLocks noChangeArrowheads="1"/>
          </p:cNvSpPr>
          <p:nvPr/>
        </p:nvSpPr>
        <p:spPr bwMode="auto">
          <a:xfrm>
            <a:off x="6350000" y="1473200"/>
            <a:ext cx="1298575" cy="409575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ARP </a:t>
            </a:r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请求</a:t>
            </a:r>
          </a:p>
        </p:txBody>
      </p:sp>
      <p:sp>
        <p:nvSpPr>
          <p:cNvPr id="442393" name="AutoShape 28"/>
          <p:cNvSpPr>
            <a:spLocks noChangeArrowheads="1"/>
          </p:cNvSpPr>
          <p:nvPr/>
        </p:nvSpPr>
        <p:spPr bwMode="auto">
          <a:xfrm>
            <a:off x="7650163" y="1558925"/>
            <a:ext cx="217487" cy="2206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442394" name="Group 29"/>
          <p:cNvGrpSpPr>
            <a:grpSpLocks/>
          </p:cNvGrpSpPr>
          <p:nvPr/>
        </p:nvGrpSpPr>
        <p:grpSpPr bwMode="auto">
          <a:xfrm>
            <a:off x="395288" y="1485900"/>
            <a:ext cx="1590675" cy="409575"/>
            <a:chOff x="249" y="663"/>
            <a:chExt cx="1002" cy="258"/>
          </a:xfrm>
        </p:grpSpPr>
        <p:sp>
          <p:nvSpPr>
            <p:cNvPr id="442428" name="AutoShape 30"/>
            <p:cNvSpPr>
              <a:spLocks noChangeArrowheads="1"/>
            </p:cNvSpPr>
            <p:nvPr/>
          </p:nvSpPr>
          <p:spPr bwMode="auto">
            <a:xfrm flipH="1">
              <a:off x="249" y="709"/>
              <a:ext cx="138" cy="13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2429" name="Text Box 31"/>
            <p:cNvSpPr txBox="1">
              <a:spLocks noChangeArrowheads="1"/>
            </p:cNvSpPr>
            <p:nvPr/>
          </p:nvSpPr>
          <p:spPr bwMode="auto">
            <a:xfrm flipH="1">
              <a:off x="386" y="663"/>
              <a:ext cx="865" cy="258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>
                  <a:solidFill>
                    <a:srgbClr val="000066"/>
                  </a:solidFill>
                  <a:ea typeface="黑体" pitchFamily="2" charset="-122"/>
                </a:rPr>
                <a:t>ARP </a:t>
              </a:r>
              <a:r>
                <a:rPr kumimoji="1" lang="zh-CN" altLang="en-US" sz="2000">
                  <a:solidFill>
                    <a:srgbClr val="000066"/>
                  </a:solidFill>
                  <a:ea typeface="黑体" pitchFamily="2" charset="-122"/>
                </a:rPr>
                <a:t>请求</a:t>
              </a:r>
            </a:p>
          </p:txBody>
        </p:sp>
      </p:grpSp>
      <p:sp>
        <p:nvSpPr>
          <p:cNvPr id="442395" name="Text Box 32"/>
          <p:cNvSpPr txBox="1">
            <a:spLocks noChangeArrowheads="1"/>
          </p:cNvSpPr>
          <p:nvPr/>
        </p:nvSpPr>
        <p:spPr bwMode="auto">
          <a:xfrm>
            <a:off x="2106613" y="2241550"/>
            <a:ext cx="166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192.31.65.16</a:t>
            </a:r>
          </a:p>
        </p:txBody>
      </p:sp>
      <p:sp>
        <p:nvSpPr>
          <p:cNvPr id="442396" name="Text Box 33"/>
          <p:cNvSpPr txBox="1">
            <a:spLocks noChangeArrowheads="1"/>
          </p:cNvSpPr>
          <p:nvPr/>
        </p:nvSpPr>
        <p:spPr bwMode="auto">
          <a:xfrm>
            <a:off x="5778500" y="2135188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en-US" sz="2000">
                <a:solidFill>
                  <a:srgbClr val="000066"/>
                </a:solidFill>
                <a:ea typeface="黑体" pitchFamily="2" charset="-122"/>
              </a:rPr>
              <a:t>192.31.65.5</a:t>
            </a:r>
            <a:endParaRPr kumimoji="1"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442397" name="Text Box 34"/>
          <p:cNvSpPr txBox="1">
            <a:spLocks noChangeArrowheads="1"/>
          </p:cNvSpPr>
          <p:nvPr/>
        </p:nvSpPr>
        <p:spPr bwMode="auto">
          <a:xfrm>
            <a:off x="971550" y="2960688"/>
            <a:ext cx="2414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00-00-C0-15-AD-18</a:t>
            </a:r>
          </a:p>
        </p:txBody>
      </p:sp>
      <p:sp>
        <p:nvSpPr>
          <p:cNvPr id="442398" name="Text Box 35"/>
          <p:cNvSpPr txBox="1">
            <a:spLocks noChangeArrowheads="1"/>
          </p:cNvSpPr>
          <p:nvPr/>
        </p:nvSpPr>
        <p:spPr bwMode="auto">
          <a:xfrm>
            <a:off x="4716463" y="6237288"/>
            <a:ext cx="2414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00-06-2B-00-EE-0A</a:t>
            </a:r>
          </a:p>
        </p:txBody>
      </p:sp>
      <p:sp>
        <p:nvSpPr>
          <p:cNvPr id="442399" name="AutoShape 36"/>
          <p:cNvSpPr>
            <a:spLocks noChangeArrowheads="1"/>
          </p:cNvSpPr>
          <p:nvPr/>
        </p:nvSpPr>
        <p:spPr bwMode="auto">
          <a:xfrm>
            <a:off x="2843213" y="592138"/>
            <a:ext cx="6127750" cy="661987"/>
          </a:xfrm>
          <a:prstGeom prst="wedgeRoundRectCallout">
            <a:avLst>
              <a:gd name="adj1" fmla="val -47773"/>
              <a:gd name="adj2" fmla="val 85972"/>
              <a:gd name="adj3" fmla="val 16667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kumimoji="1" lang="zh-CN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442400" name="Text Box 37"/>
          <p:cNvSpPr txBox="1">
            <a:spLocks noChangeArrowheads="1"/>
          </p:cNvSpPr>
          <p:nvPr/>
        </p:nvSpPr>
        <p:spPr bwMode="auto">
          <a:xfrm>
            <a:off x="2916238" y="549275"/>
            <a:ext cx="62277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我是 </a:t>
            </a:r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192.31.65.16</a:t>
            </a:r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，硬件地址是 </a:t>
            </a:r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00-00-C0-15-AD-18</a:t>
            </a:r>
          </a:p>
          <a:p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我想知道主机 </a:t>
            </a:r>
            <a:r>
              <a:rPr kumimoji="1" lang="en-US" altLang="en-US" sz="2000">
                <a:solidFill>
                  <a:srgbClr val="000066"/>
                </a:solidFill>
                <a:ea typeface="黑体" pitchFamily="2" charset="-122"/>
              </a:rPr>
              <a:t>192.31.65.5</a:t>
            </a:r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的硬件地址</a:t>
            </a:r>
          </a:p>
        </p:txBody>
      </p:sp>
      <p:sp>
        <p:nvSpPr>
          <p:cNvPr id="442401" name="AutoShape 38"/>
          <p:cNvSpPr>
            <a:spLocks noChangeArrowheads="1"/>
          </p:cNvSpPr>
          <p:nvPr/>
        </p:nvSpPr>
        <p:spPr bwMode="auto">
          <a:xfrm>
            <a:off x="4859338" y="3933825"/>
            <a:ext cx="3892550" cy="727075"/>
          </a:xfrm>
          <a:prstGeom prst="wedgeRoundRectCallout">
            <a:avLst>
              <a:gd name="adj1" fmla="val -44574"/>
              <a:gd name="adj2" fmla="val 81657"/>
              <a:gd name="adj3" fmla="val 16667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kumimoji="1" lang="zh-CN" altLang="zh-CN" sz="2000" b="1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442402" name="Text Box 39"/>
          <p:cNvSpPr txBox="1">
            <a:spLocks noChangeArrowheads="1"/>
          </p:cNvSpPr>
          <p:nvPr/>
        </p:nvSpPr>
        <p:spPr bwMode="auto">
          <a:xfrm>
            <a:off x="4922838" y="3933825"/>
            <a:ext cx="3897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我是 </a:t>
            </a:r>
            <a:r>
              <a:rPr kumimoji="1" lang="en-US" altLang="en-US" sz="2000">
                <a:solidFill>
                  <a:srgbClr val="000066"/>
                </a:solidFill>
                <a:ea typeface="黑体" pitchFamily="2" charset="-122"/>
              </a:rPr>
              <a:t>192.31.65.5</a:t>
            </a:r>
            <a:endParaRPr kumimoji="1" lang="en-US" altLang="zh-CN" sz="2000">
              <a:solidFill>
                <a:srgbClr val="000066"/>
              </a:solidFill>
              <a:ea typeface="黑体" pitchFamily="2" charset="-122"/>
            </a:endParaRPr>
          </a:p>
          <a:p>
            <a:r>
              <a:rPr kumimoji="1" lang="zh-CN" altLang="en-US" sz="2000">
                <a:solidFill>
                  <a:srgbClr val="000066"/>
                </a:solidFill>
                <a:ea typeface="黑体" pitchFamily="2" charset="-122"/>
              </a:rPr>
              <a:t>硬件地址是 </a:t>
            </a:r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00-06-2B-00-EE-0A</a:t>
            </a:r>
          </a:p>
        </p:txBody>
      </p:sp>
      <p:pic>
        <p:nvPicPr>
          <p:cNvPr id="442403" name="Picture 4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0863" y="2459038"/>
            <a:ext cx="50323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2404" name="Line 41"/>
          <p:cNvSpPr>
            <a:spLocks noChangeShapeType="1"/>
          </p:cNvSpPr>
          <p:nvPr/>
        </p:nvSpPr>
        <p:spPr bwMode="auto">
          <a:xfrm rot="5400000">
            <a:off x="1797050" y="5621338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405" name="Line 42"/>
          <p:cNvSpPr>
            <a:spLocks noChangeShapeType="1"/>
          </p:cNvSpPr>
          <p:nvPr/>
        </p:nvSpPr>
        <p:spPr bwMode="auto">
          <a:xfrm rot="5400000">
            <a:off x="3812381" y="5612607"/>
            <a:ext cx="588963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406" name="Line 43"/>
          <p:cNvSpPr>
            <a:spLocks noChangeShapeType="1"/>
          </p:cNvSpPr>
          <p:nvPr/>
        </p:nvSpPr>
        <p:spPr bwMode="auto">
          <a:xfrm rot="5400000">
            <a:off x="5545137" y="5621338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407" name="Line 44"/>
          <p:cNvSpPr>
            <a:spLocks noChangeShapeType="1"/>
          </p:cNvSpPr>
          <p:nvPr/>
        </p:nvSpPr>
        <p:spPr bwMode="auto">
          <a:xfrm rot="5400000">
            <a:off x="7588250" y="5621338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408" name="Line 45"/>
          <p:cNvSpPr>
            <a:spLocks noChangeShapeType="1"/>
          </p:cNvSpPr>
          <p:nvPr/>
        </p:nvSpPr>
        <p:spPr bwMode="auto">
          <a:xfrm rot="5400000">
            <a:off x="488950" y="5621338"/>
            <a:ext cx="5873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42409" name="Picture 4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5768975"/>
            <a:ext cx="50323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410" name="Picture 47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5563" y="5768975"/>
            <a:ext cx="5016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411" name="Picture 4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4825" y="5768975"/>
            <a:ext cx="5032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2412" name="Picture 4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2225" y="5768975"/>
            <a:ext cx="5032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2413" name="Line 50"/>
          <p:cNvSpPr>
            <a:spLocks noChangeShapeType="1"/>
          </p:cNvSpPr>
          <p:nvPr/>
        </p:nvSpPr>
        <p:spPr bwMode="auto">
          <a:xfrm>
            <a:off x="20638" y="5327650"/>
            <a:ext cx="8583612" cy="20638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2414" name="Text Box 51"/>
          <p:cNvSpPr txBox="1">
            <a:spLocks noChangeArrowheads="1"/>
          </p:cNvSpPr>
          <p:nvPr/>
        </p:nvSpPr>
        <p:spPr bwMode="auto">
          <a:xfrm>
            <a:off x="2289175" y="5838825"/>
            <a:ext cx="35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A</a:t>
            </a:r>
          </a:p>
        </p:txBody>
      </p:sp>
      <p:sp>
        <p:nvSpPr>
          <p:cNvPr id="442415" name="Text Box 52"/>
          <p:cNvSpPr txBox="1">
            <a:spLocks noChangeArrowheads="1"/>
          </p:cNvSpPr>
          <p:nvPr/>
        </p:nvSpPr>
        <p:spPr bwMode="auto">
          <a:xfrm>
            <a:off x="4278313" y="5715000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Y</a:t>
            </a:r>
          </a:p>
        </p:txBody>
      </p:sp>
      <p:sp>
        <p:nvSpPr>
          <p:cNvPr id="442416" name="Text Box 53"/>
          <p:cNvSpPr txBox="1">
            <a:spLocks noChangeArrowheads="1"/>
          </p:cNvSpPr>
          <p:nvPr/>
        </p:nvSpPr>
        <p:spPr bwMode="auto">
          <a:xfrm>
            <a:off x="962025" y="57150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X</a:t>
            </a:r>
          </a:p>
        </p:txBody>
      </p:sp>
      <p:sp>
        <p:nvSpPr>
          <p:cNvPr id="442417" name="Text Box 54"/>
          <p:cNvSpPr txBox="1">
            <a:spLocks noChangeArrowheads="1"/>
          </p:cNvSpPr>
          <p:nvPr/>
        </p:nvSpPr>
        <p:spPr bwMode="auto">
          <a:xfrm>
            <a:off x="6018213" y="5838825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B</a:t>
            </a:r>
          </a:p>
        </p:txBody>
      </p:sp>
      <p:sp>
        <p:nvSpPr>
          <p:cNvPr id="442418" name="Text Box 55"/>
          <p:cNvSpPr txBox="1">
            <a:spLocks noChangeArrowheads="1"/>
          </p:cNvSpPr>
          <p:nvPr/>
        </p:nvSpPr>
        <p:spPr bwMode="auto">
          <a:xfrm>
            <a:off x="8067675" y="5715000"/>
            <a:ext cx="341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Z</a:t>
            </a:r>
          </a:p>
        </p:txBody>
      </p:sp>
      <p:sp>
        <p:nvSpPr>
          <p:cNvPr id="442419" name="Text Box 56"/>
          <p:cNvSpPr txBox="1">
            <a:spLocks noChangeArrowheads="1"/>
          </p:cNvSpPr>
          <p:nvPr/>
        </p:nvSpPr>
        <p:spPr bwMode="auto">
          <a:xfrm>
            <a:off x="2127250" y="5551488"/>
            <a:ext cx="166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en-US" sz="2000">
                <a:solidFill>
                  <a:srgbClr val="000066"/>
                </a:solidFill>
                <a:ea typeface="黑体" pitchFamily="2" charset="-122"/>
              </a:rPr>
              <a:t>192.31.65.16</a:t>
            </a:r>
            <a:endParaRPr kumimoji="1"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442420" name="Text Box 57"/>
          <p:cNvSpPr txBox="1">
            <a:spLocks noChangeArrowheads="1"/>
          </p:cNvSpPr>
          <p:nvPr/>
        </p:nvSpPr>
        <p:spPr bwMode="auto">
          <a:xfrm>
            <a:off x="5799138" y="5445125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en-US" sz="2000">
                <a:solidFill>
                  <a:srgbClr val="000066"/>
                </a:solidFill>
                <a:ea typeface="黑体" pitchFamily="2" charset="-122"/>
              </a:rPr>
              <a:t>192.31.65.5</a:t>
            </a:r>
            <a:endParaRPr kumimoji="1" lang="en-US" altLang="zh-CN" sz="2000">
              <a:solidFill>
                <a:srgbClr val="000066"/>
              </a:solidFill>
              <a:ea typeface="黑体" pitchFamily="2" charset="-122"/>
            </a:endParaRPr>
          </a:p>
        </p:txBody>
      </p:sp>
      <p:sp>
        <p:nvSpPr>
          <p:cNvPr id="442421" name="Text Box 58"/>
          <p:cNvSpPr txBox="1">
            <a:spLocks noChangeArrowheads="1"/>
          </p:cNvSpPr>
          <p:nvPr/>
        </p:nvSpPr>
        <p:spPr bwMode="auto">
          <a:xfrm>
            <a:off x="1182688" y="6270625"/>
            <a:ext cx="2414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000066"/>
                </a:solidFill>
                <a:ea typeface="黑体" pitchFamily="2" charset="-122"/>
              </a:rPr>
              <a:t>00-00-C0-15-AD-18</a:t>
            </a:r>
          </a:p>
        </p:txBody>
      </p:sp>
      <p:pic>
        <p:nvPicPr>
          <p:cNvPr id="442422" name="Picture 59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5768975"/>
            <a:ext cx="5032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2423" name="Freeform 60"/>
          <p:cNvSpPr>
            <a:spLocks/>
          </p:cNvSpPr>
          <p:nvPr/>
        </p:nvSpPr>
        <p:spPr bwMode="auto">
          <a:xfrm>
            <a:off x="2052638" y="2095500"/>
            <a:ext cx="1943100" cy="687388"/>
          </a:xfrm>
          <a:custGeom>
            <a:avLst/>
            <a:gdLst>
              <a:gd name="T0" fmla="*/ 2147483647 w 1224"/>
              <a:gd name="T1" fmla="*/ 2147483647 h 433"/>
              <a:gd name="T2" fmla="*/ 2147483647 w 1224"/>
              <a:gd name="T3" fmla="*/ 2147483647 h 433"/>
              <a:gd name="T4" fmla="*/ 2147483647 w 1224"/>
              <a:gd name="T5" fmla="*/ 2147483647 h 433"/>
              <a:gd name="T6" fmla="*/ 2147483647 w 1224"/>
              <a:gd name="T7" fmla="*/ 2147483647 h 433"/>
              <a:gd name="T8" fmla="*/ 2147483647 w 1224"/>
              <a:gd name="T9" fmla="*/ 2147483647 h 433"/>
              <a:gd name="T10" fmla="*/ 2147483647 w 1224"/>
              <a:gd name="T11" fmla="*/ 2147483647 h 433"/>
              <a:gd name="T12" fmla="*/ 2147483647 w 1224"/>
              <a:gd name="T13" fmla="*/ 2147483647 h 433"/>
              <a:gd name="T14" fmla="*/ 2147483647 w 1224"/>
              <a:gd name="T15" fmla="*/ 2147483647 h 433"/>
              <a:gd name="T16" fmla="*/ 2147483647 w 1224"/>
              <a:gd name="T17" fmla="*/ 2147483647 h 4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4"/>
              <a:gd name="T28" fmla="*/ 0 h 433"/>
              <a:gd name="T29" fmla="*/ 1224 w 1224"/>
              <a:gd name="T30" fmla="*/ 433 h 4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4" h="433">
                <a:moveTo>
                  <a:pt x="6" y="375"/>
                </a:moveTo>
                <a:cubicBezTo>
                  <a:pt x="9" y="334"/>
                  <a:pt x="0" y="183"/>
                  <a:pt x="27" y="126"/>
                </a:cubicBezTo>
                <a:cubicBezTo>
                  <a:pt x="54" y="69"/>
                  <a:pt x="90" y="50"/>
                  <a:pt x="171" y="30"/>
                </a:cubicBezTo>
                <a:cubicBezTo>
                  <a:pt x="252" y="10"/>
                  <a:pt x="400" y="6"/>
                  <a:pt x="513" y="3"/>
                </a:cubicBezTo>
                <a:cubicBezTo>
                  <a:pt x="626" y="0"/>
                  <a:pt x="764" y="5"/>
                  <a:pt x="852" y="9"/>
                </a:cubicBezTo>
                <a:cubicBezTo>
                  <a:pt x="940" y="13"/>
                  <a:pt x="989" y="13"/>
                  <a:pt x="1041" y="27"/>
                </a:cubicBezTo>
                <a:cubicBezTo>
                  <a:pt x="1093" y="41"/>
                  <a:pt x="1138" y="59"/>
                  <a:pt x="1167" y="93"/>
                </a:cubicBezTo>
                <a:cubicBezTo>
                  <a:pt x="1196" y="127"/>
                  <a:pt x="1206" y="177"/>
                  <a:pt x="1215" y="234"/>
                </a:cubicBezTo>
                <a:cubicBezTo>
                  <a:pt x="1224" y="291"/>
                  <a:pt x="1222" y="392"/>
                  <a:pt x="1224" y="43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442424" name="Freeform 61"/>
          <p:cNvSpPr>
            <a:spLocks/>
          </p:cNvSpPr>
          <p:nvPr/>
        </p:nvSpPr>
        <p:spPr bwMode="auto">
          <a:xfrm>
            <a:off x="2051050" y="2095500"/>
            <a:ext cx="3673475" cy="687388"/>
          </a:xfrm>
          <a:custGeom>
            <a:avLst/>
            <a:gdLst>
              <a:gd name="T0" fmla="*/ 2147483647 w 1224"/>
              <a:gd name="T1" fmla="*/ 2147483647 h 433"/>
              <a:gd name="T2" fmla="*/ 2147483647 w 1224"/>
              <a:gd name="T3" fmla="*/ 2147483647 h 433"/>
              <a:gd name="T4" fmla="*/ 2147483647 w 1224"/>
              <a:gd name="T5" fmla="*/ 2147483647 h 433"/>
              <a:gd name="T6" fmla="*/ 2147483647 w 1224"/>
              <a:gd name="T7" fmla="*/ 2147483647 h 433"/>
              <a:gd name="T8" fmla="*/ 2147483647 w 1224"/>
              <a:gd name="T9" fmla="*/ 2147483647 h 433"/>
              <a:gd name="T10" fmla="*/ 2147483647 w 1224"/>
              <a:gd name="T11" fmla="*/ 2147483647 h 433"/>
              <a:gd name="T12" fmla="*/ 2147483647 w 1224"/>
              <a:gd name="T13" fmla="*/ 2147483647 h 433"/>
              <a:gd name="T14" fmla="*/ 2147483647 w 1224"/>
              <a:gd name="T15" fmla="*/ 2147483647 h 433"/>
              <a:gd name="T16" fmla="*/ 2147483647 w 1224"/>
              <a:gd name="T17" fmla="*/ 2147483647 h 4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4"/>
              <a:gd name="T28" fmla="*/ 0 h 433"/>
              <a:gd name="T29" fmla="*/ 1224 w 1224"/>
              <a:gd name="T30" fmla="*/ 433 h 4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4" h="433">
                <a:moveTo>
                  <a:pt x="6" y="375"/>
                </a:moveTo>
                <a:cubicBezTo>
                  <a:pt x="9" y="334"/>
                  <a:pt x="0" y="183"/>
                  <a:pt x="27" y="126"/>
                </a:cubicBezTo>
                <a:cubicBezTo>
                  <a:pt x="54" y="69"/>
                  <a:pt x="90" y="50"/>
                  <a:pt x="171" y="30"/>
                </a:cubicBezTo>
                <a:cubicBezTo>
                  <a:pt x="252" y="10"/>
                  <a:pt x="400" y="6"/>
                  <a:pt x="513" y="3"/>
                </a:cubicBezTo>
                <a:cubicBezTo>
                  <a:pt x="626" y="0"/>
                  <a:pt x="764" y="5"/>
                  <a:pt x="852" y="9"/>
                </a:cubicBezTo>
                <a:cubicBezTo>
                  <a:pt x="940" y="13"/>
                  <a:pt x="989" y="13"/>
                  <a:pt x="1041" y="27"/>
                </a:cubicBezTo>
                <a:cubicBezTo>
                  <a:pt x="1093" y="41"/>
                  <a:pt x="1138" y="59"/>
                  <a:pt x="1167" y="93"/>
                </a:cubicBezTo>
                <a:cubicBezTo>
                  <a:pt x="1196" y="127"/>
                  <a:pt x="1206" y="177"/>
                  <a:pt x="1215" y="234"/>
                </a:cubicBezTo>
                <a:cubicBezTo>
                  <a:pt x="1224" y="291"/>
                  <a:pt x="1222" y="392"/>
                  <a:pt x="1224" y="43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442425" name="Freeform 62"/>
          <p:cNvSpPr>
            <a:spLocks/>
          </p:cNvSpPr>
          <p:nvPr/>
        </p:nvSpPr>
        <p:spPr bwMode="auto">
          <a:xfrm>
            <a:off x="2051050" y="2095500"/>
            <a:ext cx="5834063" cy="687388"/>
          </a:xfrm>
          <a:custGeom>
            <a:avLst/>
            <a:gdLst>
              <a:gd name="T0" fmla="*/ 2147483647 w 1224"/>
              <a:gd name="T1" fmla="*/ 2147483647 h 433"/>
              <a:gd name="T2" fmla="*/ 2147483647 w 1224"/>
              <a:gd name="T3" fmla="*/ 2147483647 h 433"/>
              <a:gd name="T4" fmla="*/ 2147483647 w 1224"/>
              <a:gd name="T5" fmla="*/ 2147483647 h 433"/>
              <a:gd name="T6" fmla="*/ 2147483647 w 1224"/>
              <a:gd name="T7" fmla="*/ 2147483647 h 433"/>
              <a:gd name="T8" fmla="*/ 2147483647 w 1224"/>
              <a:gd name="T9" fmla="*/ 2147483647 h 433"/>
              <a:gd name="T10" fmla="*/ 2147483647 w 1224"/>
              <a:gd name="T11" fmla="*/ 2147483647 h 433"/>
              <a:gd name="T12" fmla="*/ 2147483647 w 1224"/>
              <a:gd name="T13" fmla="*/ 2147483647 h 433"/>
              <a:gd name="T14" fmla="*/ 2147483647 w 1224"/>
              <a:gd name="T15" fmla="*/ 2147483647 h 433"/>
              <a:gd name="T16" fmla="*/ 2147483647 w 1224"/>
              <a:gd name="T17" fmla="*/ 2147483647 h 4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4"/>
              <a:gd name="T28" fmla="*/ 0 h 433"/>
              <a:gd name="T29" fmla="*/ 1224 w 1224"/>
              <a:gd name="T30" fmla="*/ 433 h 4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4" h="433">
                <a:moveTo>
                  <a:pt x="6" y="375"/>
                </a:moveTo>
                <a:cubicBezTo>
                  <a:pt x="9" y="334"/>
                  <a:pt x="0" y="183"/>
                  <a:pt x="27" y="126"/>
                </a:cubicBezTo>
                <a:cubicBezTo>
                  <a:pt x="54" y="69"/>
                  <a:pt x="90" y="50"/>
                  <a:pt x="171" y="30"/>
                </a:cubicBezTo>
                <a:cubicBezTo>
                  <a:pt x="252" y="10"/>
                  <a:pt x="400" y="6"/>
                  <a:pt x="513" y="3"/>
                </a:cubicBezTo>
                <a:cubicBezTo>
                  <a:pt x="626" y="0"/>
                  <a:pt x="764" y="5"/>
                  <a:pt x="852" y="9"/>
                </a:cubicBezTo>
                <a:cubicBezTo>
                  <a:pt x="940" y="13"/>
                  <a:pt x="989" y="13"/>
                  <a:pt x="1041" y="27"/>
                </a:cubicBezTo>
                <a:cubicBezTo>
                  <a:pt x="1093" y="41"/>
                  <a:pt x="1138" y="59"/>
                  <a:pt x="1167" y="93"/>
                </a:cubicBezTo>
                <a:cubicBezTo>
                  <a:pt x="1196" y="127"/>
                  <a:pt x="1206" y="177"/>
                  <a:pt x="1215" y="234"/>
                </a:cubicBezTo>
                <a:cubicBezTo>
                  <a:pt x="1224" y="291"/>
                  <a:pt x="1222" y="392"/>
                  <a:pt x="1224" y="43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442426" name="Freeform 63"/>
          <p:cNvSpPr>
            <a:spLocks/>
          </p:cNvSpPr>
          <p:nvPr/>
        </p:nvSpPr>
        <p:spPr bwMode="auto">
          <a:xfrm flipH="1">
            <a:off x="684213" y="2095500"/>
            <a:ext cx="1366837" cy="687388"/>
          </a:xfrm>
          <a:custGeom>
            <a:avLst/>
            <a:gdLst>
              <a:gd name="T0" fmla="*/ 2147483647 w 1224"/>
              <a:gd name="T1" fmla="*/ 2147483647 h 433"/>
              <a:gd name="T2" fmla="*/ 2147483647 w 1224"/>
              <a:gd name="T3" fmla="*/ 2147483647 h 433"/>
              <a:gd name="T4" fmla="*/ 2147483647 w 1224"/>
              <a:gd name="T5" fmla="*/ 2147483647 h 433"/>
              <a:gd name="T6" fmla="*/ 2147483647 w 1224"/>
              <a:gd name="T7" fmla="*/ 2147483647 h 433"/>
              <a:gd name="T8" fmla="*/ 2147483647 w 1224"/>
              <a:gd name="T9" fmla="*/ 2147483647 h 433"/>
              <a:gd name="T10" fmla="*/ 2147483647 w 1224"/>
              <a:gd name="T11" fmla="*/ 2147483647 h 433"/>
              <a:gd name="T12" fmla="*/ 2147483647 w 1224"/>
              <a:gd name="T13" fmla="*/ 2147483647 h 433"/>
              <a:gd name="T14" fmla="*/ 2147483647 w 1224"/>
              <a:gd name="T15" fmla="*/ 2147483647 h 433"/>
              <a:gd name="T16" fmla="*/ 2147483647 w 1224"/>
              <a:gd name="T17" fmla="*/ 2147483647 h 4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4"/>
              <a:gd name="T28" fmla="*/ 0 h 433"/>
              <a:gd name="T29" fmla="*/ 1224 w 1224"/>
              <a:gd name="T30" fmla="*/ 433 h 4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4" h="433">
                <a:moveTo>
                  <a:pt x="6" y="375"/>
                </a:moveTo>
                <a:cubicBezTo>
                  <a:pt x="9" y="334"/>
                  <a:pt x="0" y="183"/>
                  <a:pt x="27" y="126"/>
                </a:cubicBezTo>
                <a:cubicBezTo>
                  <a:pt x="54" y="69"/>
                  <a:pt x="90" y="50"/>
                  <a:pt x="171" y="30"/>
                </a:cubicBezTo>
                <a:cubicBezTo>
                  <a:pt x="252" y="10"/>
                  <a:pt x="400" y="6"/>
                  <a:pt x="513" y="3"/>
                </a:cubicBezTo>
                <a:cubicBezTo>
                  <a:pt x="626" y="0"/>
                  <a:pt x="764" y="5"/>
                  <a:pt x="852" y="9"/>
                </a:cubicBezTo>
                <a:cubicBezTo>
                  <a:pt x="940" y="13"/>
                  <a:pt x="989" y="13"/>
                  <a:pt x="1041" y="27"/>
                </a:cubicBezTo>
                <a:cubicBezTo>
                  <a:pt x="1093" y="41"/>
                  <a:pt x="1138" y="59"/>
                  <a:pt x="1167" y="93"/>
                </a:cubicBezTo>
                <a:cubicBezTo>
                  <a:pt x="1196" y="127"/>
                  <a:pt x="1206" y="177"/>
                  <a:pt x="1215" y="234"/>
                </a:cubicBezTo>
                <a:cubicBezTo>
                  <a:pt x="1224" y="291"/>
                  <a:pt x="1222" y="392"/>
                  <a:pt x="1224" y="43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442427" name="Freeform 64"/>
          <p:cNvSpPr>
            <a:spLocks/>
          </p:cNvSpPr>
          <p:nvPr/>
        </p:nvSpPr>
        <p:spPr bwMode="auto">
          <a:xfrm flipH="1">
            <a:off x="2051050" y="5407025"/>
            <a:ext cx="3673475" cy="687388"/>
          </a:xfrm>
          <a:custGeom>
            <a:avLst/>
            <a:gdLst>
              <a:gd name="T0" fmla="*/ 2147483647 w 1224"/>
              <a:gd name="T1" fmla="*/ 2147483647 h 433"/>
              <a:gd name="T2" fmla="*/ 2147483647 w 1224"/>
              <a:gd name="T3" fmla="*/ 2147483647 h 433"/>
              <a:gd name="T4" fmla="*/ 2147483647 w 1224"/>
              <a:gd name="T5" fmla="*/ 2147483647 h 433"/>
              <a:gd name="T6" fmla="*/ 2147483647 w 1224"/>
              <a:gd name="T7" fmla="*/ 2147483647 h 433"/>
              <a:gd name="T8" fmla="*/ 2147483647 w 1224"/>
              <a:gd name="T9" fmla="*/ 2147483647 h 433"/>
              <a:gd name="T10" fmla="*/ 2147483647 w 1224"/>
              <a:gd name="T11" fmla="*/ 2147483647 h 433"/>
              <a:gd name="T12" fmla="*/ 2147483647 w 1224"/>
              <a:gd name="T13" fmla="*/ 2147483647 h 433"/>
              <a:gd name="T14" fmla="*/ 2147483647 w 1224"/>
              <a:gd name="T15" fmla="*/ 2147483647 h 433"/>
              <a:gd name="T16" fmla="*/ 2147483647 w 1224"/>
              <a:gd name="T17" fmla="*/ 2147483647 h 4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24"/>
              <a:gd name="T28" fmla="*/ 0 h 433"/>
              <a:gd name="T29" fmla="*/ 1224 w 1224"/>
              <a:gd name="T30" fmla="*/ 433 h 43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24" h="433">
                <a:moveTo>
                  <a:pt x="6" y="375"/>
                </a:moveTo>
                <a:cubicBezTo>
                  <a:pt x="9" y="334"/>
                  <a:pt x="0" y="183"/>
                  <a:pt x="27" y="126"/>
                </a:cubicBezTo>
                <a:cubicBezTo>
                  <a:pt x="54" y="69"/>
                  <a:pt x="90" y="50"/>
                  <a:pt x="171" y="30"/>
                </a:cubicBezTo>
                <a:cubicBezTo>
                  <a:pt x="252" y="10"/>
                  <a:pt x="400" y="6"/>
                  <a:pt x="513" y="3"/>
                </a:cubicBezTo>
                <a:cubicBezTo>
                  <a:pt x="626" y="0"/>
                  <a:pt x="764" y="5"/>
                  <a:pt x="852" y="9"/>
                </a:cubicBezTo>
                <a:cubicBezTo>
                  <a:pt x="940" y="13"/>
                  <a:pt x="989" y="13"/>
                  <a:pt x="1041" y="27"/>
                </a:cubicBezTo>
                <a:cubicBezTo>
                  <a:pt x="1093" y="41"/>
                  <a:pt x="1138" y="59"/>
                  <a:pt x="1167" y="93"/>
                </a:cubicBezTo>
                <a:cubicBezTo>
                  <a:pt x="1196" y="127"/>
                  <a:pt x="1206" y="177"/>
                  <a:pt x="1215" y="234"/>
                </a:cubicBezTo>
                <a:cubicBezTo>
                  <a:pt x="1224" y="291"/>
                  <a:pt x="1222" y="392"/>
                  <a:pt x="1224" y="433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pPr algn="r"/>
            <a:endParaRPr lang="zh-CN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ARP: Optimizations </a:t>
            </a:r>
          </a:p>
        </p:txBody>
      </p:sp>
      <p:sp>
        <p:nvSpPr>
          <p:cNvPr id="444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76103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Source host: ARP cache </a:t>
            </a:r>
          </a:p>
          <a:p>
            <a:pPr lvl="1" eaLnBrk="1" hangingPunct="1"/>
            <a:r>
              <a:rPr lang="en-US" altLang="zh-CN" sz="2000" dirty="0"/>
              <a:t>Entries in the ARP cache should time out after a few minutes </a:t>
            </a:r>
          </a:p>
          <a:p>
            <a:pPr eaLnBrk="1" hangingPunct="1"/>
            <a:r>
              <a:rPr lang="en-US" altLang="zh-CN" sz="2400" dirty="0"/>
              <a:t>Destination host:</a:t>
            </a:r>
          </a:p>
          <a:p>
            <a:pPr lvl="1" eaLnBrk="1" hangingPunct="1"/>
            <a:r>
              <a:rPr lang="en-US" altLang="zh-CN" sz="2000" dirty="0"/>
              <a:t>Records sender's (Ethernet address, IP address) pairs into cache</a:t>
            </a:r>
          </a:p>
          <a:p>
            <a:pPr eaLnBrk="1" hangingPunct="1"/>
            <a:r>
              <a:rPr lang="en-US" altLang="zh-CN" sz="2400" dirty="0">
                <a:solidFill>
                  <a:srgbClr val="993300"/>
                </a:solidFill>
              </a:rPr>
              <a:t>Other</a:t>
            </a:r>
            <a:r>
              <a:rPr lang="en-US" altLang="zh-CN" sz="2400" dirty="0"/>
              <a:t> machines on the same Ethernet:</a:t>
            </a:r>
          </a:p>
          <a:p>
            <a:pPr lvl="1" eaLnBrk="1" hangingPunct="1"/>
            <a:r>
              <a:rPr lang="en-US" altLang="zh-CN" sz="2000" dirty="0"/>
              <a:t> Can enter the IP/MAC mapping in ARP REQUEST into their ARP caches </a:t>
            </a:r>
            <a:endParaRPr lang="en-US" altLang="zh-CN" sz="2000" dirty="0">
              <a:solidFill>
                <a:srgbClr val="993300"/>
              </a:solidFill>
            </a:endParaRPr>
          </a:p>
          <a:p>
            <a:pPr eaLnBrk="1" hangingPunct="1"/>
            <a:r>
              <a:rPr lang="en-US" altLang="zh-CN" sz="2400" dirty="0"/>
              <a:t>Gratuitous ARP: host broadcasts its IP/MAC when it boots, an ARP looking for its own IP address</a:t>
            </a:r>
          </a:p>
          <a:p>
            <a:pPr lvl="1" eaLnBrk="1" hangingPunct="1"/>
            <a:r>
              <a:rPr lang="en-US" altLang="zh-CN" sz="2000" dirty="0"/>
              <a:t>Side effect of the broadcast: make an entry in everyone's ARP cache </a:t>
            </a:r>
          </a:p>
          <a:p>
            <a:pPr lvl="1" eaLnBrk="1" hangingPunct="1"/>
            <a:r>
              <a:rPr lang="en-US" altLang="zh-CN" sz="2000" dirty="0"/>
              <a:t>If a response does (unexpectedly) arrive, two machines have been assigned the same IP address</a:t>
            </a:r>
            <a:r>
              <a:rPr lang="en-US" altLang="zh-CN" sz="1800" dirty="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2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Proxy ARP</a:t>
            </a:r>
          </a:p>
        </p:txBody>
      </p:sp>
      <p:sp>
        <p:nvSpPr>
          <p:cNvPr id="4393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7586662" cy="5654675"/>
          </a:xfrm>
        </p:spPr>
        <p:txBody>
          <a:bodyPr/>
          <a:lstStyle/>
          <a:p>
            <a:pPr eaLnBrk="1" hangingPunct="1"/>
            <a:r>
              <a:rPr lang="en-US" altLang="zh-CN" sz="2400"/>
              <a:t>Host A send an IP datagram to Host B</a:t>
            </a:r>
          </a:p>
        </p:txBody>
      </p:sp>
      <p:graphicFrame>
        <p:nvGraphicFramePr>
          <p:cNvPr id="439327" name="Object 31" descr="5-6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5100" y="1646238"/>
          <a:ext cx="8799513" cy="401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50" name="Visio" r:id="rId3" imgW="7250040" imgH="3303720" progId="">
                  <p:embed/>
                </p:oleObj>
              </mc:Choice>
              <mc:Fallback>
                <p:oleObj name="Visio" r:id="rId3" imgW="7250040" imgH="3303720" progId="">
                  <p:embed/>
                  <p:pic>
                    <p:nvPicPr>
                      <p:cNvPr id="0" name="Picture 126" descr="5-6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646238"/>
                        <a:ext cx="8799513" cy="4014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496300" cy="720725"/>
          </a:xfrm>
        </p:spPr>
        <p:txBody>
          <a:bodyPr/>
          <a:lstStyle/>
          <a:p>
            <a:pPr eaLnBrk="1" hangingPunct="1"/>
            <a:r>
              <a:rPr lang="en-US" altLang="zh-CN"/>
              <a:t>DHCP  </a:t>
            </a:r>
          </a:p>
        </p:txBody>
      </p:sp>
      <p:sp>
        <p:nvSpPr>
          <p:cNvPr id="44953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728439"/>
            <a:ext cx="8820150" cy="5545137"/>
          </a:xfrm>
        </p:spPr>
        <p:txBody>
          <a:bodyPr/>
          <a:lstStyle/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DHCP (Dynamic Host Configuration Protocol)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Allows both </a:t>
            </a:r>
            <a:r>
              <a:rPr lang="en-US" altLang="zh-CN" sz="2000" b="1" dirty="0">
                <a:solidFill>
                  <a:srgbClr val="993300"/>
                </a:solidFill>
              </a:rPr>
              <a:t>manual</a:t>
            </a:r>
            <a:r>
              <a:rPr lang="en-US" altLang="zh-CN" sz="2000" dirty="0"/>
              <a:t> IP address assignment and </a:t>
            </a:r>
            <a:r>
              <a:rPr lang="en-US" altLang="zh-CN" sz="2000" b="1" dirty="0">
                <a:solidFill>
                  <a:srgbClr val="993300"/>
                </a:solidFill>
              </a:rPr>
              <a:t>automatic</a:t>
            </a:r>
            <a:r>
              <a:rPr lang="en-US" altLang="zh-CN" sz="2000" dirty="0"/>
              <a:t> assignment (IP address, </a:t>
            </a:r>
            <a:r>
              <a:rPr lang="en-US" altLang="zh-CN" sz="2000" dirty="0" err="1"/>
              <a:t>netmask</a:t>
            </a:r>
            <a:r>
              <a:rPr lang="en-US" altLang="zh-CN" sz="2000" dirty="0"/>
              <a:t>, DNS server address, default gateway, file server, ......)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In most systems, it has largely replaced RARP and BOOTP</a:t>
            </a:r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DHCP packet : DISCOVER/OFFER/REQUEST/ACK</a:t>
            </a:r>
            <a:endParaRPr lang="en-US" altLang="zh-CN" dirty="0"/>
          </a:p>
          <a:p>
            <a:pPr lvl="1" eaLnBrk="1" hangingPunct="1">
              <a:spcBef>
                <a:spcPct val="5000"/>
              </a:spcBef>
            </a:pPr>
            <a:r>
              <a:rPr lang="en-US" altLang="zh-CN" sz="2000" dirty="0"/>
              <a:t>RFC 951,1084,1123,1533,1534,1497,1541</a:t>
            </a:r>
          </a:p>
          <a:p>
            <a:pPr eaLnBrk="1" hangingPunct="1">
              <a:spcBef>
                <a:spcPct val="5000"/>
              </a:spcBef>
            </a:pPr>
            <a:r>
              <a:rPr lang="en-US" altLang="zh-CN" sz="2400" dirty="0"/>
              <a:t>Leasing &amp; renewal</a:t>
            </a:r>
            <a:r>
              <a:rPr lang="en-US" altLang="zh-CN" sz="3200" dirty="0"/>
              <a:t> </a:t>
            </a:r>
          </a:p>
        </p:txBody>
      </p:sp>
      <p:pic>
        <p:nvPicPr>
          <p:cNvPr id="4495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914" y="3533716"/>
            <a:ext cx="7101454" cy="322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020763"/>
          </a:xfrm>
        </p:spPr>
        <p:txBody>
          <a:bodyPr/>
          <a:lstStyle/>
          <a:p>
            <a:pPr eaLnBrk="1" hangingPunct="1"/>
            <a:r>
              <a:rPr lang="en-US" altLang="zh-CN" sz="3400"/>
              <a:t>DHCP Client-Server Scenario</a:t>
            </a:r>
          </a:p>
        </p:txBody>
      </p:sp>
      <p:sp>
        <p:nvSpPr>
          <p:cNvPr id="443483" name="Rectangle 3"/>
          <p:cNvSpPr>
            <a:spLocks noChangeArrowheads="1"/>
          </p:cNvSpPr>
          <p:nvPr/>
        </p:nvSpPr>
        <p:spPr bwMode="auto">
          <a:xfrm>
            <a:off x="2111375" y="6343650"/>
            <a:ext cx="563086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443484" name="Group 4"/>
          <p:cNvGrpSpPr>
            <a:grpSpLocks/>
          </p:cNvGrpSpPr>
          <p:nvPr/>
        </p:nvGrpSpPr>
        <p:grpSpPr bwMode="auto">
          <a:xfrm>
            <a:off x="6938963" y="1550988"/>
            <a:ext cx="460375" cy="492125"/>
            <a:chOff x="2870" y="1518"/>
            <a:chExt cx="292" cy="320"/>
          </a:xfrm>
        </p:grpSpPr>
        <p:graphicFrame>
          <p:nvGraphicFramePr>
            <p:cNvPr id="443480" name="Object 8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925" r:id="rId3" imgW="826829" imgH="840406" progId="">
                    <p:embed/>
                  </p:oleObj>
                </mc:Choice>
                <mc:Fallback>
                  <p:oleObj r:id="rId3" imgW="826829" imgH="840406" progId="">
                    <p:embed/>
                    <p:pic>
                      <p:nvPicPr>
                        <p:cNvPr id="0" name="Picture 2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3481" name="Object 8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926" r:id="rId5" imgW="1268295" imgH="1199426" progId="">
                    <p:embed/>
                  </p:oleObj>
                </mc:Choice>
                <mc:Fallback>
                  <p:oleObj r:id="rId5" imgW="1268295" imgH="1199426" progId="">
                    <p:embed/>
                    <p:pic>
                      <p:nvPicPr>
                        <p:cNvPr id="0" name="Picture 2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3485" name="Text Box 7"/>
          <p:cNvSpPr txBox="1">
            <a:spLocks noChangeArrowheads="1"/>
          </p:cNvSpPr>
          <p:nvPr/>
        </p:nvSpPr>
        <p:spPr bwMode="auto">
          <a:xfrm>
            <a:off x="1503363" y="1022350"/>
            <a:ext cx="21415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>
                <a:latin typeface="Baskerville Old Face" pitchFamily="18" charset="0"/>
              </a:rPr>
              <a:t>DHCP server: 223.1.2.5</a:t>
            </a:r>
          </a:p>
        </p:txBody>
      </p:sp>
      <p:sp>
        <p:nvSpPr>
          <p:cNvPr id="443486" name="Text Box 8"/>
          <p:cNvSpPr txBox="1">
            <a:spLocks noChangeArrowheads="1"/>
          </p:cNvSpPr>
          <p:nvPr/>
        </p:nvSpPr>
        <p:spPr bwMode="auto">
          <a:xfrm>
            <a:off x="6784975" y="1000125"/>
            <a:ext cx="8413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>
                <a:latin typeface="Baskerville Old Face" pitchFamily="18" charset="0"/>
              </a:rPr>
              <a:t>Arriving</a:t>
            </a:r>
          </a:p>
          <a:p>
            <a:pPr algn="ctr" eaLnBrk="0" hangingPunct="0"/>
            <a:r>
              <a:rPr lang="en-US" altLang="zh-CN" sz="1600">
                <a:latin typeface="Baskerville Old Face" pitchFamily="18" charset="0"/>
              </a:rPr>
              <a:t> client</a:t>
            </a:r>
            <a:endParaRPr lang="en-US" altLang="zh-CN" sz="1800">
              <a:latin typeface="Baskerville Old Face" pitchFamily="18" charset="0"/>
            </a:endParaRPr>
          </a:p>
        </p:txBody>
      </p:sp>
      <p:sp>
        <p:nvSpPr>
          <p:cNvPr id="443487" name="Line 9"/>
          <p:cNvSpPr>
            <a:spLocks noChangeShapeType="1"/>
          </p:cNvSpPr>
          <p:nvPr/>
        </p:nvSpPr>
        <p:spPr bwMode="auto">
          <a:xfrm flipH="1">
            <a:off x="2562225" y="2019300"/>
            <a:ext cx="4395788" cy="53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88" name="Line 10"/>
          <p:cNvSpPr>
            <a:spLocks noChangeShapeType="1"/>
          </p:cNvSpPr>
          <p:nvPr/>
        </p:nvSpPr>
        <p:spPr bwMode="auto">
          <a:xfrm>
            <a:off x="2528888" y="1974850"/>
            <a:ext cx="0" cy="3760788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89" name="Line 11"/>
          <p:cNvSpPr>
            <a:spLocks noChangeShapeType="1"/>
          </p:cNvSpPr>
          <p:nvPr/>
        </p:nvSpPr>
        <p:spPr bwMode="auto">
          <a:xfrm>
            <a:off x="7054850" y="2051050"/>
            <a:ext cx="0" cy="376237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90" name="Line 12"/>
          <p:cNvSpPr>
            <a:spLocks noChangeShapeType="1"/>
          </p:cNvSpPr>
          <p:nvPr/>
        </p:nvSpPr>
        <p:spPr bwMode="auto">
          <a:xfrm>
            <a:off x="2109788" y="2743200"/>
            <a:ext cx="0" cy="1906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91" name="Text Box 13"/>
          <p:cNvSpPr txBox="1">
            <a:spLocks noChangeArrowheads="1"/>
          </p:cNvSpPr>
          <p:nvPr/>
        </p:nvSpPr>
        <p:spPr bwMode="auto">
          <a:xfrm>
            <a:off x="1851025" y="4618038"/>
            <a:ext cx="560388" cy="3937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100">
                <a:latin typeface="Comic Sans MS" pitchFamily="66" charset="0"/>
              </a:rPr>
              <a:t>time</a:t>
            </a:r>
            <a:endParaRPr lang="en-US" altLang="zh-CN" sz="1800">
              <a:latin typeface="Comic Sans MS" pitchFamily="66" charset="0"/>
            </a:endParaRPr>
          </a:p>
        </p:txBody>
      </p:sp>
      <p:grpSp>
        <p:nvGrpSpPr>
          <p:cNvPr id="443492" name="Group 14"/>
          <p:cNvGrpSpPr>
            <a:grpSpLocks/>
          </p:cNvGrpSpPr>
          <p:nvPr/>
        </p:nvGrpSpPr>
        <p:grpSpPr bwMode="auto">
          <a:xfrm>
            <a:off x="2466975" y="1541463"/>
            <a:ext cx="182563" cy="400050"/>
            <a:chOff x="4180" y="783"/>
            <a:chExt cx="150" cy="307"/>
          </a:xfrm>
        </p:grpSpPr>
        <p:sp>
          <p:nvSpPr>
            <p:cNvPr id="443506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3507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3508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3509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3510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11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512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443513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</p:grpSp>
      <p:grpSp>
        <p:nvGrpSpPr>
          <p:cNvPr id="443493" name="Group 23"/>
          <p:cNvGrpSpPr>
            <a:grpSpLocks/>
          </p:cNvGrpSpPr>
          <p:nvPr/>
        </p:nvGrpSpPr>
        <p:grpSpPr bwMode="auto">
          <a:xfrm>
            <a:off x="4090988" y="1154112"/>
            <a:ext cx="2801987" cy="1236470"/>
            <a:chOff x="11865" y="3885"/>
            <a:chExt cx="3899" cy="1396"/>
          </a:xfrm>
        </p:grpSpPr>
        <p:sp>
          <p:nvSpPr>
            <p:cNvPr id="443504" name="Text Box 24"/>
            <p:cNvSpPr txBox="1">
              <a:spLocks noChangeArrowheads="1"/>
            </p:cNvSpPr>
            <p:nvPr/>
          </p:nvSpPr>
          <p:spPr bwMode="auto">
            <a:xfrm>
              <a:off x="11865" y="3885"/>
              <a:ext cx="3899" cy="49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200" b="1" dirty="0"/>
                <a:t>DHCP discover</a:t>
              </a:r>
              <a:endParaRPr lang="en-US" altLang="zh-CN" sz="1200" b="1" dirty="0">
                <a:latin typeface="Comic Sans MS" pitchFamily="66" charset="0"/>
              </a:endParaRPr>
            </a:p>
          </p:txBody>
        </p:sp>
        <p:sp>
          <p:nvSpPr>
            <p:cNvPr id="443505" name="Text Box 25"/>
            <p:cNvSpPr txBox="1">
              <a:spLocks noChangeArrowheads="1"/>
            </p:cNvSpPr>
            <p:nvPr/>
          </p:nvSpPr>
          <p:spPr bwMode="auto">
            <a:xfrm>
              <a:off x="12015" y="4130"/>
              <a:ext cx="3570" cy="1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 altLang="zh-CN" sz="1200" dirty="0" err="1"/>
                <a:t>src</a:t>
              </a:r>
              <a:r>
                <a:rPr lang="en-US" altLang="zh-CN" sz="1200" dirty="0"/>
                <a:t> : 0.0.0.0, 68     </a:t>
              </a:r>
            </a:p>
            <a:p>
              <a:pPr eaLnBrk="0" hangingPunct="0"/>
              <a:r>
                <a:rPr lang="en-US" altLang="zh-CN" sz="1200" dirty="0" err="1"/>
                <a:t>dest</a:t>
              </a:r>
              <a:r>
                <a:rPr lang="en-US" altLang="zh-CN" sz="1200" dirty="0"/>
                <a:t>.: 255.255.255.255,67</a:t>
              </a:r>
            </a:p>
            <a:p>
              <a:pPr eaLnBrk="0" hangingPunct="0"/>
              <a:r>
                <a:rPr lang="en-US" altLang="zh-CN" sz="1200" dirty="0" err="1"/>
                <a:t>ipaddr</a:t>
              </a:r>
              <a:r>
                <a:rPr lang="en-US" altLang="zh-CN" sz="1200" dirty="0"/>
                <a:t>:    0.0.0.0</a:t>
              </a:r>
            </a:p>
            <a:p>
              <a:pPr eaLnBrk="0" hangingPunct="0"/>
              <a:r>
                <a:rPr lang="en-US" altLang="zh-CN" sz="1200" dirty="0"/>
                <a:t>transaction ID: 654</a:t>
              </a:r>
            </a:p>
            <a:p>
              <a:pPr eaLnBrk="0" hangingPunct="0"/>
              <a:r>
                <a:rPr lang="en-US" altLang="zh-CN" sz="1200" dirty="0"/>
                <a:t>mac: 00-23-56-1e-dc-14</a:t>
              </a:r>
            </a:p>
            <a:p>
              <a:pPr eaLnBrk="0" hangingPunct="0"/>
              <a:endParaRPr lang="en-US" altLang="zh-CN" sz="1200" dirty="0"/>
            </a:p>
            <a:p>
              <a:pPr eaLnBrk="0" hangingPunct="0"/>
              <a:endParaRPr lang="en-US" altLang="zh-CN" sz="1800" dirty="0">
                <a:latin typeface="Comic Sans MS" pitchFamily="66" charset="0"/>
              </a:endParaRPr>
            </a:p>
          </p:txBody>
        </p:sp>
      </p:grpSp>
      <p:sp>
        <p:nvSpPr>
          <p:cNvPr id="443494" name="Line 26"/>
          <p:cNvSpPr>
            <a:spLocks noChangeShapeType="1"/>
          </p:cNvSpPr>
          <p:nvPr/>
        </p:nvSpPr>
        <p:spPr bwMode="auto">
          <a:xfrm>
            <a:off x="2605088" y="3005138"/>
            <a:ext cx="4395787" cy="5381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95" name="Text Box 27"/>
          <p:cNvSpPr txBox="1">
            <a:spLocks noChangeArrowheads="1"/>
          </p:cNvSpPr>
          <p:nvPr/>
        </p:nvSpPr>
        <p:spPr bwMode="auto">
          <a:xfrm>
            <a:off x="4264025" y="2420888"/>
            <a:ext cx="2628900" cy="330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b="1" dirty="0"/>
              <a:t>DHCP offer</a:t>
            </a:r>
            <a:endParaRPr lang="en-US" altLang="zh-CN" sz="1800" dirty="0">
              <a:latin typeface="Comic Sans MS" pitchFamily="66" charset="0"/>
            </a:endParaRPr>
          </a:p>
        </p:txBody>
      </p:sp>
      <p:sp>
        <p:nvSpPr>
          <p:cNvPr id="443496" name="Text Box 28"/>
          <p:cNvSpPr txBox="1">
            <a:spLocks noChangeArrowheads="1"/>
          </p:cNvSpPr>
          <p:nvPr/>
        </p:nvSpPr>
        <p:spPr bwMode="auto">
          <a:xfrm>
            <a:off x="4360863" y="2665661"/>
            <a:ext cx="2424112" cy="11953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dirty="0" err="1"/>
              <a:t>src</a:t>
            </a:r>
            <a:r>
              <a:rPr lang="en-US" altLang="zh-CN" sz="1200" dirty="0"/>
              <a:t>: 223.1.2.5, 67      </a:t>
            </a:r>
          </a:p>
          <a:p>
            <a:pPr eaLnBrk="0" hangingPunct="0"/>
            <a:r>
              <a:rPr lang="en-US" altLang="zh-CN" sz="1200" dirty="0" err="1"/>
              <a:t>dest</a:t>
            </a:r>
            <a:r>
              <a:rPr lang="en-US" altLang="zh-CN" sz="1200" dirty="0"/>
              <a:t>:  255.255.255.255, 68</a:t>
            </a:r>
          </a:p>
          <a:p>
            <a:pPr eaLnBrk="0" hangingPunct="0"/>
            <a:r>
              <a:rPr lang="en-US" altLang="zh-CN" sz="1200" dirty="0" err="1"/>
              <a:t>ipaddr</a:t>
            </a:r>
            <a:r>
              <a:rPr lang="en-US" altLang="zh-CN" sz="1200" dirty="0"/>
              <a:t>: 223.1.2.4</a:t>
            </a:r>
          </a:p>
          <a:p>
            <a:pPr eaLnBrk="0" hangingPunct="0"/>
            <a:r>
              <a:rPr lang="en-US" altLang="zh-CN" sz="1200" dirty="0"/>
              <a:t>transaction ID: 654</a:t>
            </a:r>
          </a:p>
          <a:p>
            <a:pPr eaLnBrk="0" hangingPunct="0"/>
            <a:r>
              <a:rPr lang="en-US" altLang="zh-CN" sz="1200" dirty="0"/>
              <a:t>mac: 00-23-56-1e-dc-14</a:t>
            </a:r>
          </a:p>
          <a:p>
            <a:pPr eaLnBrk="0" hangingPunct="0"/>
            <a:r>
              <a:rPr lang="en-US" altLang="zh-CN" sz="1200" dirty="0"/>
              <a:t>Lifetime: 3600 </a:t>
            </a:r>
            <a:r>
              <a:rPr lang="en-US" altLang="zh-CN" sz="1200" dirty="0" err="1"/>
              <a:t>secs</a:t>
            </a:r>
            <a:endParaRPr lang="en-US" altLang="zh-CN" sz="800" dirty="0">
              <a:latin typeface="Comic Sans MS" pitchFamily="66" charset="0"/>
            </a:endParaRPr>
          </a:p>
        </p:txBody>
      </p:sp>
      <p:sp>
        <p:nvSpPr>
          <p:cNvPr id="443497" name="Line 29"/>
          <p:cNvSpPr>
            <a:spLocks noChangeShapeType="1"/>
          </p:cNvSpPr>
          <p:nvPr/>
        </p:nvSpPr>
        <p:spPr bwMode="auto">
          <a:xfrm flipH="1">
            <a:off x="2497138" y="4233863"/>
            <a:ext cx="4395787" cy="53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498" name="Text Box 30"/>
          <p:cNvSpPr txBox="1">
            <a:spLocks noChangeArrowheads="1"/>
          </p:cNvSpPr>
          <p:nvPr/>
        </p:nvSpPr>
        <p:spPr bwMode="auto">
          <a:xfrm>
            <a:off x="2760415" y="3717032"/>
            <a:ext cx="1379537" cy="328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b="1" dirty="0"/>
              <a:t>DHCP request</a:t>
            </a:r>
            <a:endParaRPr lang="en-US" altLang="zh-CN" sz="1800" dirty="0">
              <a:latin typeface="Comic Sans MS" pitchFamily="66" charset="0"/>
            </a:endParaRPr>
          </a:p>
        </p:txBody>
      </p:sp>
      <p:sp>
        <p:nvSpPr>
          <p:cNvPr id="443500" name="Line 32"/>
          <p:cNvSpPr>
            <a:spLocks noChangeShapeType="1"/>
          </p:cNvSpPr>
          <p:nvPr/>
        </p:nvSpPr>
        <p:spPr bwMode="auto">
          <a:xfrm>
            <a:off x="2582863" y="5264150"/>
            <a:ext cx="4395787" cy="538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3501" name="Text Box 33"/>
          <p:cNvSpPr txBox="1">
            <a:spLocks noChangeArrowheads="1"/>
          </p:cNvSpPr>
          <p:nvPr/>
        </p:nvSpPr>
        <p:spPr bwMode="auto">
          <a:xfrm>
            <a:off x="4221163" y="5157192"/>
            <a:ext cx="1379537" cy="328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b="1" dirty="0"/>
              <a:t>DHCP ACK</a:t>
            </a:r>
            <a:endParaRPr lang="en-US" altLang="zh-CN" sz="1800" dirty="0">
              <a:latin typeface="Comic Sans MS" pitchFamily="66" charset="0"/>
            </a:endParaRPr>
          </a:p>
        </p:txBody>
      </p:sp>
      <p:sp>
        <p:nvSpPr>
          <p:cNvPr id="443502" name="Text Box 34"/>
          <p:cNvSpPr txBox="1">
            <a:spLocks noChangeArrowheads="1"/>
          </p:cNvSpPr>
          <p:nvPr/>
        </p:nvSpPr>
        <p:spPr bwMode="auto">
          <a:xfrm>
            <a:off x="4318000" y="5375994"/>
            <a:ext cx="2413000" cy="11493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dirty="0" err="1"/>
              <a:t>src</a:t>
            </a:r>
            <a:r>
              <a:rPr lang="en-US" altLang="zh-CN" sz="1200" dirty="0"/>
              <a:t>: 223.1.2.5, 67      </a:t>
            </a:r>
          </a:p>
          <a:p>
            <a:pPr eaLnBrk="0" hangingPunct="0"/>
            <a:r>
              <a:rPr lang="en-US" altLang="zh-CN" sz="1200" dirty="0" err="1"/>
              <a:t>dest</a:t>
            </a:r>
            <a:r>
              <a:rPr lang="en-US" altLang="zh-CN" sz="1200" dirty="0"/>
              <a:t>:  255.255.255.255, 68</a:t>
            </a:r>
          </a:p>
          <a:p>
            <a:pPr eaLnBrk="0" hangingPunct="0"/>
            <a:r>
              <a:rPr lang="en-US" altLang="zh-CN" sz="1200" dirty="0" err="1"/>
              <a:t>ipaddr</a:t>
            </a:r>
            <a:r>
              <a:rPr lang="en-US" altLang="zh-CN" sz="1200" dirty="0"/>
              <a:t>: 223.1.2.4</a:t>
            </a:r>
          </a:p>
          <a:p>
            <a:pPr eaLnBrk="0" hangingPunct="0"/>
            <a:r>
              <a:rPr lang="en-US" altLang="zh-CN" sz="1200" dirty="0"/>
              <a:t>transaction ID: 655</a:t>
            </a:r>
          </a:p>
          <a:p>
            <a:pPr eaLnBrk="0" hangingPunct="0"/>
            <a:r>
              <a:rPr lang="en-US" altLang="zh-CN" sz="1200" dirty="0"/>
              <a:t>mac: 00-23-56-1e-dc-14</a:t>
            </a:r>
          </a:p>
          <a:p>
            <a:pPr eaLnBrk="0" hangingPunct="0"/>
            <a:r>
              <a:rPr lang="en-US" altLang="zh-CN" sz="1200" dirty="0"/>
              <a:t>Lifetime: 3600 </a:t>
            </a:r>
            <a:r>
              <a:rPr lang="en-US" altLang="zh-CN" sz="1200" dirty="0" err="1"/>
              <a:t>secs</a:t>
            </a:r>
            <a:endParaRPr lang="en-US" altLang="zh-CN" sz="1000" dirty="0">
              <a:latin typeface="Comic Sans MS" pitchFamily="66" charset="0"/>
            </a:endParaRPr>
          </a:p>
        </p:txBody>
      </p:sp>
      <p:sp>
        <p:nvSpPr>
          <p:cNvPr id="443503" name="Text Box 35"/>
          <p:cNvSpPr txBox="1">
            <a:spLocks noChangeArrowheads="1"/>
          </p:cNvSpPr>
          <p:nvPr/>
        </p:nvSpPr>
        <p:spPr bwMode="auto">
          <a:xfrm>
            <a:off x="2267744" y="6212284"/>
            <a:ext cx="1255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600" dirty="0">
                <a:latin typeface="Baskerville Old Face" pitchFamily="18" charset="0"/>
              </a:rPr>
              <a:t>UDP is Used</a:t>
            </a:r>
          </a:p>
        </p:txBody>
      </p:sp>
      <p:sp>
        <p:nvSpPr>
          <p:cNvPr id="443499" name="Text Box 31"/>
          <p:cNvSpPr txBox="1">
            <a:spLocks noChangeArrowheads="1"/>
          </p:cNvSpPr>
          <p:nvPr/>
        </p:nvSpPr>
        <p:spPr bwMode="auto">
          <a:xfrm>
            <a:off x="2798763" y="3926185"/>
            <a:ext cx="2757487" cy="12181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altLang="zh-CN" sz="1200" dirty="0" err="1"/>
              <a:t>src</a:t>
            </a:r>
            <a:r>
              <a:rPr lang="en-US" altLang="zh-CN" sz="1200" dirty="0"/>
              <a:t>:  0.0.0.0, 68     </a:t>
            </a:r>
          </a:p>
          <a:p>
            <a:pPr eaLnBrk="0" hangingPunct="0"/>
            <a:r>
              <a:rPr lang="en-US" altLang="zh-CN" sz="1200" dirty="0" err="1"/>
              <a:t>dest</a:t>
            </a:r>
            <a:r>
              <a:rPr lang="en-US" altLang="zh-CN" sz="1200" dirty="0"/>
              <a:t>::  255.255.255.255, 67</a:t>
            </a:r>
          </a:p>
          <a:p>
            <a:pPr eaLnBrk="0" hangingPunct="0"/>
            <a:r>
              <a:rPr lang="en-US" altLang="zh-CN" sz="1200" dirty="0" err="1"/>
              <a:t>ipaddr</a:t>
            </a:r>
            <a:r>
              <a:rPr lang="en-US" altLang="zh-CN" sz="1200" dirty="0"/>
              <a:t>: 223.1.2.4</a:t>
            </a:r>
          </a:p>
          <a:p>
            <a:pPr eaLnBrk="0" hangingPunct="0"/>
            <a:r>
              <a:rPr lang="en-US" altLang="zh-CN" sz="1200" dirty="0"/>
              <a:t>transaction ID: 655</a:t>
            </a:r>
          </a:p>
          <a:p>
            <a:pPr eaLnBrk="0" hangingPunct="0"/>
            <a:r>
              <a:rPr lang="en-US" altLang="zh-CN" sz="1200" dirty="0"/>
              <a:t>mac: 00-23-56-1e-dc-14</a:t>
            </a:r>
          </a:p>
          <a:p>
            <a:pPr eaLnBrk="0" hangingPunct="0"/>
            <a:r>
              <a:rPr lang="en-US" altLang="zh-CN" sz="1200" dirty="0"/>
              <a:t>Lifetime: 3600 </a:t>
            </a:r>
            <a:r>
              <a:rPr lang="en-US" altLang="zh-CN" sz="1200" dirty="0" err="1"/>
              <a:t>secs</a:t>
            </a:r>
            <a:endParaRPr lang="en-US" altLang="zh-CN" sz="18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Virtual-Circuit vs. Datagram</a:t>
            </a:r>
          </a:p>
        </p:txBody>
      </p:sp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3317875" y="3095625"/>
            <a:ext cx="1071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</a:rPr>
              <a:t>5-4</a:t>
            </a:r>
          </a:p>
        </p:txBody>
      </p:sp>
      <p:pic>
        <p:nvPicPr>
          <p:cNvPr id="31747" name="Picture 4" descr="5-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765175"/>
            <a:ext cx="8193088" cy="524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0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DHCP Relay Agent</a:t>
            </a:r>
          </a:p>
        </p:txBody>
      </p:sp>
      <p:sp>
        <p:nvSpPr>
          <p:cNvPr id="4526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908050"/>
            <a:ext cx="8820150" cy="5545138"/>
          </a:xfrm>
        </p:spPr>
        <p:txBody>
          <a:bodyPr/>
          <a:lstStyle/>
          <a:p>
            <a:pPr eaLnBrk="1" hangingPunct="1">
              <a:spcBef>
                <a:spcPct val="5000"/>
              </a:spcBef>
            </a:pPr>
            <a:endParaRPr lang="en-US" altLang="zh-CN" sz="2000"/>
          </a:p>
          <a:p>
            <a:pPr eaLnBrk="1" hangingPunct="1">
              <a:spcBef>
                <a:spcPct val="5000"/>
              </a:spcBef>
            </a:pPr>
            <a:endParaRPr lang="en-US" altLang="zh-CN"/>
          </a:p>
        </p:txBody>
      </p:sp>
      <p:pic>
        <p:nvPicPr>
          <p:cNvPr id="452611" name="Picture 4" descr="5-6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>
          <a:xfrm>
            <a:off x="449263" y="1235075"/>
            <a:ext cx="7721600" cy="3273425"/>
          </a:xfr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OSPF (Open Shortest Path First)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Routing Protocol </a:t>
            </a:r>
          </a:p>
        </p:txBody>
      </p:sp>
      <p:sp>
        <p:nvSpPr>
          <p:cNvPr id="454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dirty="0"/>
              <a:t>Interior Gateway Protocol </a:t>
            </a:r>
          </a:p>
          <a:p>
            <a:pPr lvl="1" eaLnBrk="1" hangingPunct="1"/>
            <a:r>
              <a:rPr lang="en-US" altLang="zh-CN" dirty="0"/>
              <a:t>RIP</a:t>
            </a:r>
          </a:p>
          <a:p>
            <a:pPr lvl="1" eaLnBrk="1" hangingPunct="1"/>
            <a:r>
              <a:rPr lang="en-US" altLang="zh-CN" dirty="0"/>
              <a:t>EIGRP (Security)</a:t>
            </a:r>
          </a:p>
          <a:p>
            <a:pPr lvl="1" eaLnBrk="1" hangingPunct="1"/>
            <a:r>
              <a:rPr lang="en-US" altLang="zh-CN" dirty="0"/>
              <a:t>OSPF (Security)</a:t>
            </a:r>
          </a:p>
          <a:p>
            <a:pPr lvl="1" eaLnBrk="1" hangingPunct="1"/>
            <a:r>
              <a:rPr lang="en-US" altLang="zh-CN" dirty="0"/>
              <a:t>IS-IS (Security)</a:t>
            </a:r>
          </a:p>
          <a:p>
            <a:pPr eaLnBrk="1" hangingPunct="1"/>
            <a:r>
              <a:rPr lang="en-US" altLang="zh-CN" dirty="0"/>
              <a:t>Exterior gateway protocol </a:t>
            </a:r>
          </a:p>
          <a:p>
            <a:pPr lvl="1" eaLnBrk="1" hangingPunct="1"/>
            <a:r>
              <a:rPr lang="en-US" altLang="zh-CN" dirty="0"/>
              <a:t>BGP-4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ChangeArrowheads="1"/>
          </p:cNvSpPr>
          <p:nvPr/>
        </p:nvSpPr>
        <p:spPr bwMode="auto">
          <a:xfrm>
            <a:off x="5791200" y="1524000"/>
            <a:ext cx="1981200" cy="838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17088" dir="2436078" algn="ctr" rotWithShape="0">
              <a:schemeClr val="bg2"/>
            </a:outerShdw>
          </a:effectLst>
        </p:spPr>
        <p:txBody>
          <a:bodyPr wrap="none" lIns="90488" tIns="44450" rIns="90488" bIns="44450" anchor="ctr"/>
          <a:lstStyle/>
          <a:p>
            <a:pPr algn="r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556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Example</a:t>
            </a:r>
          </a:p>
        </p:txBody>
      </p:sp>
      <p:grpSp>
        <p:nvGrpSpPr>
          <p:cNvPr id="455683" name="Group 4"/>
          <p:cNvGrpSpPr>
            <a:grpSpLocks/>
          </p:cNvGrpSpPr>
          <p:nvPr/>
        </p:nvGrpSpPr>
        <p:grpSpPr bwMode="auto">
          <a:xfrm>
            <a:off x="1392238" y="1600200"/>
            <a:ext cx="2179637" cy="1828800"/>
            <a:chOff x="832" y="1344"/>
            <a:chExt cx="1136" cy="1024"/>
          </a:xfrm>
        </p:grpSpPr>
        <p:sp>
          <p:nvSpPr>
            <p:cNvPr id="455837" name="Oval 5"/>
            <p:cNvSpPr>
              <a:spLocks noChangeArrowheads="1"/>
            </p:cNvSpPr>
            <p:nvPr/>
          </p:nvSpPr>
          <p:spPr bwMode="auto">
            <a:xfrm>
              <a:off x="1220" y="1344"/>
              <a:ext cx="495" cy="42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38" name="Oval 6"/>
            <p:cNvSpPr>
              <a:spLocks noChangeArrowheads="1"/>
            </p:cNvSpPr>
            <p:nvPr/>
          </p:nvSpPr>
          <p:spPr bwMode="auto">
            <a:xfrm>
              <a:off x="948" y="1455"/>
              <a:ext cx="379" cy="42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39" name="Oval 7"/>
            <p:cNvSpPr>
              <a:spLocks noChangeArrowheads="1"/>
            </p:cNvSpPr>
            <p:nvPr/>
          </p:nvSpPr>
          <p:spPr bwMode="auto">
            <a:xfrm>
              <a:off x="832" y="1710"/>
              <a:ext cx="256" cy="30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0" name="Oval 8"/>
            <p:cNvSpPr>
              <a:spLocks noChangeArrowheads="1"/>
            </p:cNvSpPr>
            <p:nvPr/>
          </p:nvSpPr>
          <p:spPr bwMode="auto">
            <a:xfrm>
              <a:off x="909" y="1862"/>
              <a:ext cx="435" cy="44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1" name="Oval 9"/>
            <p:cNvSpPr>
              <a:spLocks noChangeArrowheads="1"/>
            </p:cNvSpPr>
            <p:nvPr/>
          </p:nvSpPr>
          <p:spPr bwMode="auto">
            <a:xfrm>
              <a:off x="1086" y="1924"/>
              <a:ext cx="671" cy="44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2" name="Oval 10"/>
            <p:cNvSpPr>
              <a:spLocks noChangeArrowheads="1"/>
            </p:cNvSpPr>
            <p:nvPr/>
          </p:nvSpPr>
          <p:spPr bwMode="auto">
            <a:xfrm>
              <a:off x="1605" y="1488"/>
              <a:ext cx="311" cy="31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3" name="Oval 11"/>
            <p:cNvSpPr>
              <a:spLocks noChangeArrowheads="1"/>
            </p:cNvSpPr>
            <p:nvPr/>
          </p:nvSpPr>
          <p:spPr bwMode="auto">
            <a:xfrm>
              <a:off x="1602" y="1681"/>
              <a:ext cx="366" cy="333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4" name="Oval 12"/>
            <p:cNvSpPr>
              <a:spLocks noChangeArrowheads="1"/>
            </p:cNvSpPr>
            <p:nvPr/>
          </p:nvSpPr>
          <p:spPr bwMode="auto">
            <a:xfrm>
              <a:off x="1569" y="1751"/>
              <a:ext cx="364" cy="54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45" name="Oval 13"/>
            <p:cNvSpPr>
              <a:spLocks noChangeArrowheads="1"/>
            </p:cNvSpPr>
            <p:nvPr/>
          </p:nvSpPr>
          <p:spPr bwMode="auto">
            <a:xfrm>
              <a:off x="912" y="1434"/>
              <a:ext cx="1008" cy="91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</p:grpSp>
      <p:sp>
        <p:nvSpPr>
          <p:cNvPr id="455684" name="Rectangle 14"/>
          <p:cNvSpPr>
            <a:spLocks noChangeArrowheads="1"/>
          </p:cNvSpPr>
          <p:nvPr/>
        </p:nvSpPr>
        <p:spPr bwMode="auto">
          <a:xfrm>
            <a:off x="2047875" y="205740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685" name="Rectangle 15"/>
          <p:cNvSpPr>
            <a:spLocks noChangeArrowheads="1"/>
          </p:cNvSpPr>
          <p:nvPr/>
        </p:nvSpPr>
        <p:spPr bwMode="auto">
          <a:xfrm>
            <a:off x="1362075" y="25336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686" name="Rectangle 16"/>
          <p:cNvSpPr>
            <a:spLocks noChangeArrowheads="1"/>
          </p:cNvSpPr>
          <p:nvPr/>
        </p:nvSpPr>
        <p:spPr bwMode="auto">
          <a:xfrm>
            <a:off x="2006600" y="32194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687" name="Rectangle 17"/>
          <p:cNvSpPr>
            <a:spLocks noChangeArrowheads="1"/>
          </p:cNvSpPr>
          <p:nvPr/>
        </p:nvSpPr>
        <p:spPr bwMode="auto">
          <a:xfrm>
            <a:off x="2927350" y="3219450"/>
            <a:ext cx="184150" cy="171450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688" name="Rectangle 18"/>
          <p:cNvSpPr>
            <a:spLocks noChangeArrowheads="1"/>
          </p:cNvSpPr>
          <p:nvPr/>
        </p:nvSpPr>
        <p:spPr bwMode="auto">
          <a:xfrm>
            <a:off x="3295650" y="2276475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689" name="Rectangle 19"/>
          <p:cNvSpPr>
            <a:spLocks noChangeArrowheads="1"/>
          </p:cNvSpPr>
          <p:nvPr/>
        </p:nvSpPr>
        <p:spPr bwMode="auto">
          <a:xfrm>
            <a:off x="2743200" y="21907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cxnSp>
        <p:nvCxnSpPr>
          <p:cNvPr id="455690" name="AutoShape 20"/>
          <p:cNvCxnSpPr>
            <a:cxnSpLocks noChangeShapeType="1"/>
            <a:stCxn id="455685" idx="3"/>
            <a:endCxn id="455684" idx="1"/>
          </p:cNvCxnSpPr>
          <p:nvPr/>
        </p:nvCxnSpPr>
        <p:spPr bwMode="auto">
          <a:xfrm flipV="1">
            <a:off x="1546225" y="2143125"/>
            <a:ext cx="501650" cy="4762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1" name="AutoShape 21"/>
          <p:cNvCxnSpPr>
            <a:cxnSpLocks noChangeShapeType="1"/>
            <a:stCxn id="455684" idx="3"/>
            <a:endCxn id="455689" idx="1"/>
          </p:cNvCxnSpPr>
          <p:nvPr/>
        </p:nvCxnSpPr>
        <p:spPr bwMode="auto">
          <a:xfrm>
            <a:off x="2232025" y="2143125"/>
            <a:ext cx="511175" cy="133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2" name="AutoShape 22"/>
          <p:cNvCxnSpPr>
            <a:cxnSpLocks noChangeShapeType="1"/>
            <a:stCxn id="455689" idx="3"/>
            <a:endCxn id="455688" idx="1"/>
          </p:cNvCxnSpPr>
          <p:nvPr/>
        </p:nvCxnSpPr>
        <p:spPr bwMode="auto">
          <a:xfrm>
            <a:off x="2927350" y="2276475"/>
            <a:ext cx="36830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3" name="AutoShape 23"/>
          <p:cNvCxnSpPr>
            <a:cxnSpLocks noChangeShapeType="1"/>
            <a:stCxn id="455686" idx="0"/>
            <a:endCxn id="455689" idx="2"/>
          </p:cNvCxnSpPr>
          <p:nvPr/>
        </p:nvCxnSpPr>
        <p:spPr bwMode="auto">
          <a:xfrm flipV="1">
            <a:off x="2098675" y="2362200"/>
            <a:ext cx="736600" cy="8572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4" name="AutoShape 24"/>
          <p:cNvCxnSpPr>
            <a:cxnSpLocks noChangeShapeType="1"/>
            <a:stCxn id="455687" idx="0"/>
            <a:endCxn id="455688" idx="2"/>
          </p:cNvCxnSpPr>
          <p:nvPr/>
        </p:nvCxnSpPr>
        <p:spPr bwMode="auto">
          <a:xfrm flipV="1">
            <a:off x="3019425" y="2447925"/>
            <a:ext cx="368300" cy="771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5" name="AutoShape 25"/>
          <p:cNvCxnSpPr>
            <a:cxnSpLocks noChangeShapeType="1"/>
            <a:stCxn id="455686" idx="3"/>
            <a:endCxn id="455687" idx="1"/>
          </p:cNvCxnSpPr>
          <p:nvPr/>
        </p:nvCxnSpPr>
        <p:spPr bwMode="auto">
          <a:xfrm>
            <a:off x="2190750" y="3305175"/>
            <a:ext cx="7366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696" name="AutoShape 26"/>
          <p:cNvCxnSpPr>
            <a:cxnSpLocks noChangeShapeType="1"/>
          </p:cNvCxnSpPr>
          <p:nvPr/>
        </p:nvCxnSpPr>
        <p:spPr bwMode="auto">
          <a:xfrm>
            <a:off x="1514475" y="2590800"/>
            <a:ext cx="460375" cy="685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5697" name="Group 27"/>
          <p:cNvGrpSpPr>
            <a:grpSpLocks/>
          </p:cNvGrpSpPr>
          <p:nvPr/>
        </p:nvGrpSpPr>
        <p:grpSpPr bwMode="auto">
          <a:xfrm>
            <a:off x="533400" y="2286000"/>
            <a:ext cx="523875" cy="488950"/>
            <a:chOff x="1014" y="912"/>
            <a:chExt cx="574" cy="596"/>
          </a:xfrm>
        </p:grpSpPr>
        <p:sp>
          <p:nvSpPr>
            <p:cNvPr id="455825" name="Freeform 28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26" name="Line 29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27" name="Line 30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28" name="Freeform 31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29" name="Line 32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30" name="Line 33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31" name="Line 34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32" name="Rectangle 35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33" name="Freeform 36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34" name="Line 37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35" name="Line 38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36" name="Line 39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5698" name="Group 40"/>
          <p:cNvGrpSpPr>
            <a:grpSpLocks/>
          </p:cNvGrpSpPr>
          <p:nvPr/>
        </p:nvGrpSpPr>
        <p:grpSpPr bwMode="auto">
          <a:xfrm>
            <a:off x="3657600" y="1981200"/>
            <a:ext cx="523875" cy="488950"/>
            <a:chOff x="1014" y="912"/>
            <a:chExt cx="574" cy="596"/>
          </a:xfrm>
        </p:grpSpPr>
        <p:sp>
          <p:nvSpPr>
            <p:cNvPr id="455813" name="Freeform 41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14" name="Line 42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15" name="Line 43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16" name="Freeform 44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17" name="Line 45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18" name="Line 46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19" name="Line 47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20" name="Rectangle 48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21" name="Freeform 49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22" name="Line 50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23" name="Line 51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24" name="Line 52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455699" name="AutoShape 53"/>
          <p:cNvCxnSpPr>
            <a:cxnSpLocks noChangeShapeType="1"/>
            <a:stCxn id="455825" idx="4"/>
            <a:endCxn id="455685" idx="1"/>
          </p:cNvCxnSpPr>
          <p:nvPr/>
        </p:nvCxnSpPr>
        <p:spPr bwMode="auto">
          <a:xfrm>
            <a:off x="1065213" y="2606675"/>
            <a:ext cx="296862" cy="12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00" name="AutoShape 54"/>
          <p:cNvCxnSpPr>
            <a:cxnSpLocks noChangeShapeType="1"/>
            <a:stCxn id="455688" idx="3"/>
            <a:endCxn id="455821" idx="22"/>
          </p:cNvCxnSpPr>
          <p:nvPr/>
        </p:nvCxnSpPr>
        <p:spPr bwMode="auto">
          <a:xfrm flipV="1">
            <a:off x="3479800" y="2317750"/>
            <a:ext cx="192088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5701" name="Group 55"/>
          <p:cNvGrpSpPr>
            <a:grpSpLocks/>
          </p:cNvGrpSpPr>
          <p:nvPr/>
        </p:nvGrpSpPr>
        <p:grpSpPr bwMode="auto">
          <a:xfrm>
            <a:off x="5516563" y="2590800"/>
            <a:ext cx="2179637" cy="1828800"/>
            <a:chOff x="832" y="1344"/>
            <a:chExt cx="1136" cy="1024"/>
          </a:xfrm>
        </p:grpSpPr>
        <p:sp>
          <p:nvSpPr>
            <p:cNvPr id="455804" name="Oval 56"/>
            <p:cNvSpPr>
              <a:spLocks noChangeArrowheads="1"/>
            </p:cNvSpPr>
            <p:nvPr/>
          </p:nvSpPr>
          <p:spPr bwMode="auto">
            <a:xfrm>
              <a:off x="1220" y="1344"/>
              <a:ext cx="495" cy="4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5" name="Oval 57"/>
            <p:cNvSpPr>
              <a:spLocks noChangeArrowheads="1"/>
            </p:cNvSpPr>
            <p:nvPr/>
          </p:nvSpPr>
          <p:spPr bwMode="auto">
            <a:xfrm>
              <a:off x="948" y="1455"/>
              <a:ext cx="379" cy="42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6" name="Oval 58"/>
            <p:cNvSpPr>
              <a:spLocks noChangeArrowheads="1"/>
            </p:cNvSpPr>
            <p:nvPr/>
          </p:nvSpPr>
          <p:spPr bwMode="auto">
            <a:xfrm>
              <a:off x="832" y="1710"/>
              <a:ext cx="256" cy="30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7" name="Oval 59"/>
            <p:cNvSpPr>
              <a:spLocks noChangeArrowheads="1"/>
            </p:cNvSpPr>
            <p:nvPr/>
          </p:nvSpPr>
          <p:spPr bwMode="auto">
            <a:xfrm>
              <a:off x="909" y="1862"/>
              <a:ext cx="435" cy="44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8" name="Oval 60"/>
            <p:cNvSpPr>
              <a:spLocks noChangeArrowheads="1"/>
            </p:cNvSpPr>
            <p:nvPr/>
          </p:nvSpPr>
          <p:spPr bwMode="auto">
            <a:xfrm>
              <a:off x="1086" y="1924"/>
              <a:ext cx="671" cy="44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9" name="Oval 61"/>
            <p:cNvSpPr>
              <a:spLocks noChangeArrowheads="1"/>
            </p:cNvSpPr>
            <p:nvPr/>
          </p:nvSpPr>
          <p:spPr bwMode="auto">
            <a:xfrm>
              <a:off x="1605" y="1488"/>
              <a:ext cx="311" cy="31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10" name="Oval 62"/>
            <p:cNvSpPr>
              <a:spLocks noChangeArrowheads="1"/>
            </p:cNvSpPr>
            <p:nvPr/>
          </p:nvSpPr>
          <p:spPr bwMode="auto">
            <a:xfrm>
              <a:off x="1602" y="1681"/>
              <a:ext cx="366" cy="333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11" name="Oval 63"/>
            <p:cNvSpPr>
              <a:spLocks noChangeArrowheads="1"/>
            </p:cNvSpPr>
            <p:nvPr/>
          </p:nvSpPr>
          <p:spPr bwMode="auto">
            <a:xfrm>
              <a:off x="1569" y="1751"/>
              <a:ext cx="364" cy="547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12" name="Oval 64"/>
            <p:cNvSpPr>
              <a:spLocks noChangeArrowheads="1"/>
            </p:cNvSpPr>
            <p:nvPr/>
          </p:nvSpPr>
          <p:spPr bwMode="auto">
            <a:xfrm>
              <a:off x="912" y="1434"/>
              <a:ext cx="1008" cy="918"/>
            </a:xfrm>
            <a:prstGeom prst="ellipse">
              <a:avLst/>
            </a:pr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</p:grpSp>
      <p:sp>
        <p:nvSpPr>
          <p:cNvPr id="455702" name="Rectangle 65"/>
          <p:cNvSpPr>
            <a:spLocks noChangeArrowheads="1"/>
          </p:cNvSpPr>
          <p:nvPr/>
        </p:nvSpPr>
        <p:spPr bwMode="auto">
          <a:xfrm>
            <a:off x="6096000" y="2927350"/>
            <a:ext cx="184150" cy="17145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03" name="Rectangle 66"/>
          <p:cNvSpPr>
            <a:spLocks noChangeArrowheads="1"/>
          </p:cNvSpPr>
          <p:nvPr/>
        </p:nvSpPr>
        <p:spPr bwMode="auto">
          <a:xfrm>
            <a:off x="5486400" y="3448050"/>
            <a:ext cx="184150" cy="17145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04" name="Rectangle 67"/>
          <p:cNvSpPr>
            <a:spLocks noChangeArrowheads="1"/>
          </p:cNvSpPr>
          <p:nvPr/>
        </p:nvSpPr>
        <p:spPr bwMode="auto">
          <a:xfrm>
            <a:off x="6521450" y="41338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05" name="Rectangle 68"/>
          <p:cNvSpPr>
            <a:spLocks noChangeArrowheads="1"/>
          </p:cNvSpPr>
          <p:nvPr/>
        </p:nvSpPr>
        <p:spPr bwMode="auto">
          <a:xfrm>
            <a:off x="7051675" y="41338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06" name="Rectangle 69"/>
          <p:cNvSpPr>
            <a:spLocks noChangeArrowheads="1"/>
          </p:cNvSpPr>
          <p:nvPr/>
        </p:nvSpPr>
        <p:spPr bwMode="auto">
          <a:xfrm>
            <a:off x="7419975" y="3190875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07" name="Rectangle 70"/>
          <p:cNvSpPr>
            <a:spLocks noChangeArrowheads="1"/>
          </p:cNvSpPr>
          <p:nvPr/>
        </p:nvSpPr>
        <p:spPr bwMode="auto">
          <a:xfrm>
            <a:off x="6750050" y="28511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cxnSp>
        <p:nvCxnSpPr>
          <p:cNvPr id="455708" name="AutoShape 71"/>
          <p:cNvCxnSpPr>
            <a:cxnSpLocks noChangeShapeType="1"/>
            <a:stCxn id="455703" idx="3"/>
            <a:endCxn id="455702" idx="1"/>
          </p:cNvCxnSpPr>
          <p:nvPr/>
        </p:nvCxnSpPr>
        <p:spPr bwMode="auto">
          <a:xfrm flipV="1">
            <a:off x="5670550" y="3013075"/>
            <a:ext cx="425450" cy="520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09" name="AutoShape 72"/>
          <p:cNvCxnSpPr>
            <a:cxnSpLocks noChangeShapeType="1"/>
            <a:stCxn id="455702" idx="3"/>
            <a:endCxn id="455707" idx="1"/>
          </p:cNvCxnSpPr>
          <p:nvPr/>
        </p:nvCxnSpPr>
        <p:spPr bwMode="auto">
          <a:xfrm flipV="1">
            <a:off x="6280150" y="2936875"/>
            <a:ext cx="469900" cy="76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0" name="AutoShape 73"/>
          <p:cNvCxnSpPr>
            <a:cxnSpLocks noChangeShapeType="1"/>
            <a:stCxn id="455707" idx="3"/>
            <a:endCxn id="455706" idx="1"/>
          </p:cNvCxnSpPr>
          <p:nvPr/>
        </p:nvCxnSpPr>
        <p:spPr bwMode="auto">
          <a:xfrm>
            <a:off x="6934200" y="2936875"/>
            <a:ext cx="485775" cy="339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1" name="AutoShape 74"/>
          <p:cNvCxnSpPr>
            <a:cxnSpLocks noChangeShapeType="1"/>
            <a:stCxn id="455704" idx="0"/>
            <a:endCxn id="455707" idx="2"/>
          </p:cNvCxnSpPr>
          <p:nvPr/>
        </p:nvCxnSpPr>
        <p:spPr bwMode="auto">
          <a:xfrm flipV="1">
            <a:off x="6613525" y="3022600"/>
            <a:ext cx="228600" cy="11112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2" name="AutoShape 75"/>
          <p:cNvCxnSpPr>
            <a:cxnSpLocks noChangeShapeType="1"/>
            <a:stCxn id="455705" idx="0"/>
            <a:endCxn id="455706" idx="2"/>
          </p:cNvCxnSpPr>
          <p:nvPr/>
        </p:nvCxnSpPr>
        <p:spPr bwMode="auto">
          <a:xfrm flipV="1">
            <a:off x="7143750" y="3362325"/>
            <a:ext cx="368300" cy="771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3" name="AutoShape 76"/>
          <p:cNvCxnSpPr>
            <a:cxnSpLocks noChangeShapeType="1"/>
            <a:stCxn id="455704" idx="3"/>
            <a:endCxn id="455705" idx="1"/>
          </p:cNvCxnSpPr>
          <p:nvPr/>
        </p:nvCxnSpPr>
        <p:spPr bwMode="auto">
          <a:xfrm>
            <a:off x="6705600" y="4219575"/>
            <a:ext cx="3460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5714" name="Group 77"/>
          <p:cNvGrpSpPr>
            <a:grpSpLocks/>
          </p:cNvGrpSpPr>
          <p:nvPr/>
        </p:nvGrpSpPr>
        <p:grpSpPr bwMode="auto">
          <a:xfrm>
            <a:off x="6019800" y="4419600"/>
            <a:ext cx="523875" cy="488950"/>
            <a:chOff x="1014" y="912"/>
            <a:chExt cx="574" cy="596"/>
          </a:xfrm>
        </p:grpSpPr>
        <p:sp>
          <p:nvSpPr>
            <p:cNvPr id="455792" name="Freeform 78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93" name="Line 79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4" name="Line 80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5" name="Freeform 81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96" name="Line 82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7" name="Line 83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8" name="Line 84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9" name="Rectangle 85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0" name="Freeform 86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801" name="Line 87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02" name="Line 88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803" name="Line 89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5715" name="Group 90"/>
          <p:cNvGrpSpPr>
            <a:grpSpLocks/>
          </p:cNvGrpSpPr>
          <p:nvPr/>
        </p:nvGrpSpPr>
        <p:grpSpPr bwMode="auto">
          <a:xfrm>
            <a:off x="7781925" y="2895600"/>
            <a:ext cx="523875" cy="488950"/>
            <a:chOff x="1014" y="912"/>
            <a:chExt cx="574" cy="596"/>
          </a:xfrm>
        </p:grpSpPr>
        <p:sp>
          <p:nvSpPr>
            <p:cNvPr id="455780" name="Freeform 91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81" name="Line 92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82" name="Line 93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83" name="Freeform 94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84" name="Line 95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85" name="Line 96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86" name="Line 97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87" name="Rectangle 98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88" name="Freeform 99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89" name="Line 100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0" name="Line 101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91" name="Line 102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455716" name="AutoShape 103"/>
          <p:cNvCxnSpPr>
            <a:cxnSpLocks noChangeShapeType="1"/>
            <a:stCxn id="455800" idx="14"/>
            <a:endCxn id="455704" idx="2"/>
          </p:cNvCxnSpPr>
          <p:nvPr/>
        </p:nvCxnSpPr>
        <p:spPr bwMode="auto">
          <a:xfrm flipV="1">
            <a:off x="6442075" y="4305300"/>
            <a:ext cx="171450" cy="1492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7" name="AutoShape 104"/>
          <p:cNvCxnSpPr>
            <a:cxnSpLocks noChangeShapeType="1"/>
            <a:stCxn id="455706" idx="3"/>
            <a:endCxn id="455788" idx="22"/>
          </p:cNvCxnSpPr>
          <p:nvPr/>
        </p:nvCxnSpPr>
        <p:spPr bwMode="auto">
          <a:xfrm flipV="1">
            <a:off x="7604125" y="3232150"/>
            <a:ext cx="192088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18" name="AutoShape 105"/>
          <p:cNvCxnSpPr>
            <a:cxnSpLocks noChangeShapeType="1"/>
            <a:stCxn id="455703" idx="3"/>
            <a:endCxn id="455704" idx="1"/>
          </p:cNvCxnSpPr>
          <p:nvPr/>
        </p:nvCxnSpPr>
        <p:spPr bwMode="auto">
          <a:xfrm>
            <a:off x="5670550" y="3533775"/>
            <a:ext cx="850900" cy="685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5719" name="Group 106"/>
          <p:cNvGrpSpPr>
            <a:grpSpLocks/>
          </p:cNvGrpSpPr>
          <p:nvPr/>
        </p:nvGrpSpPr>
        <p:grpSpPr bwMode="auto">
          <a:xfrm>
            <a:off x="2992438" y="3505200"/>
            <a:ext cx="2179637" cy="1828800"/>
            <a:chOff x="832" y="1344"/>
            <a:chExt cx="1136" cy="1024"/>
          </a:xfrm>
        </p:grpSpPr>
        <p:sp>
          <p:nvSpPr>
            <p:cNvPr id="455771" name="Oval 107"/>
            <p:cNvSpPr>
              <a:spLocks noChangeArrowheads="1"/>
            </p:cNvSpPr>
            <p:nvPr/>
          </p:nvSpPr>
          <p:spPr bwMode="auto">
            <a:xfrm>
              <a:off x="1220" y="1344"/>
              <a:ext cx="495" cy="424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2" name="Oval 108"/>
            <p:cNvSpPr>
              <a:spLocks noChangeArrowheads="1"/>
            </p:cNvSpPr>
            <p:nvPr/>
          </p:nvSpPr>
          <p:spPr bwMode="auto">
            <a:xfrm>
              <a:off x="948" y="1455"/>
              <a:ext cx="379" cy="424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3" name="Oval 109"/>
            <p:cNvSpPr>
              <a:spLocks noChangeArrowheads="1"/>
            </p:cNvSpPr>
            <p:nvPr/>
          </p:nvSpPr>
          <p:spPr bwMode="auto">
            <a:xfrm>
              <a:off x="832" y="1710"/>
              <a:ext cx="256" cy="306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4" name="Oval 110"/>
            <p:cNvSpPr>
              <a:spLocks noChangeArrowheads="1"/>
            </p:cNvSpPr>
            <p:nvPr/>
          </p:nvSpPr>
          <p:spPr bwMode="auto">
            <a:xfrm>
              <a:off x="909" y="1862"/>
              <a:ext cx="435" cy="44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5" name="Oval 111"/>
            <p:cNvSpPr>
              <a:spLocks noChangeArrowheads="1"/>
            </p:cNvSpPr>
            <p:nvPr/>
          </p:nvSpPr>
          <p:spPr bwMode="auto">
            <a:xfrm>
              <a:off x="1086" y="1924"/>
              <a:ext cx="671" cy="444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6" name="Oval 112"/>
            <p:cNvSpPr>
              <a:spLocks noChangeArrowheads="1"/>
            </p:cNvSpPr>
            <p:nvPr/>
          </p:nvSpPr>
          <p:spPr bwMode="auto">
            <a:xfrm>
              <a:off x="1605" y="1488"/>
              <a:ext cx="311" cy="31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7" name="Oval 113"/>
            <p:cNvSpPr>
              <a:spLocks noChangeArrowheads="1"/>
            </p:cNvSpPr>
            <p:nvPr/>
          </p:nvSpPr>
          <p:spPr bwMode="auto">
            <a:xfrm>
              <a:off x="1602" y="1681"/>
              <a:ext cx="366" cy="333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8" name="Oval 114"/>
            <p:cNvSpPr>
              <a:spLocks noChangeArrowheads="1"/>
            </p:cNvSpPr>
            <p:nvPr/>
          </p:nvSpPr>
          <p:spPr bwMode="auto">
            <a:xfrm>
              <a:off x="1569" y="1751"/>
              <a:ext cx="364" cy="547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79" name="Oval 115"/>
            <p:cNvSpPr>
              <a:spLocks noChangeArrowheads="1"/>
            </p:cNvSpPr>
            <p:nvPr/>
          </p:nvSpPr>
          <p:spPr bwMode="auto">
            <a:xfrm>
              <a:off x="912" y="1434"/>
              <a:ext cx="1008" cy="918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</p:grpSp>
      <p:sp>
        <p:nvSpPr>
          <p:cNvPr id="455720" name="Rectangle 116"/>
          <p:cNvSpPr>
            <a:spLocks noChangeArrowheads="1"/>
          </p:cNvSpPr>
          <p:nvPr/>
        </p:nvSpPr>
        <p:spPr bwMode="auto">
          <a:xfrm>
            <a:off x="3648075" y="3886200"/>
            <a:ext cx="184150" cy="17145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21" name="Rectangle 117"/>
          <p:cNvSpPr>
            <a:spLocks noChangeArrowheads="1"/>
          </p:cNvSpPr>
          <p:nvPr/>
        </p:nvSpPr>
        <p:spPr bwMode="auto">
          <a:xfrm>
            <a:off x="2962275" y="43624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22" name="Rectangle 118"/>
          <p:cNvSpPr>
            <a:spLocks noChangeArrowheads="1"/>
          </p:cNvSpPr>
          <p:nvPr/>
        </p:nvSpPr>
        <p:spPr bwMode="auto">
          <a:xfrm>
            <a:off x="3606800" y="50482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23" name="Rectangle 119"/>
          <p:cNvSpPr>
            <a:spLocks noChangeArrowheads="1"/>
          </p:cNvSpPr>
          <p:nvPr/>
        </p:nvSpPr>
        <p:spPr bwMode="auto">
          <a:xfrm>
            <a:off x="4527550" y="50482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24" name="Rectangle 120"/>
          <p:cNvSpPr>
            <a:spLocks noChangeArrowheads="1"/>
          </p:cNvSpPr>
          <p:nvPr/>
        </p:nvSpPr>
        <p:spPr bwMode="auto">
          <a:xfrm>
            <a:off x="4378325" y="3790950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cxnSp>
        <p:nvCxnSpPr>
          <p:cNvPr id="455725" name="AutoShape 121"/>
          <p:cNvCxnSpPr>
            <a:cxnSpLocks noChangeShapeType="1"/>
            <a:stCxn id="455721" idx="3"/>
            <a:endCxn id="455720" idx="1"/>
          </p:cNvCxnSpPr>
          <p:nvPr/>
        </p:nvCxnSpPr>
        <p:spPr bwMode="auto">
          <a:xfrm flipV="1">
            <a:off x="3146425" y="3971925"/>
            <a:ext cx="501650" cy="4762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26" name="AutoShape 122"/>
          <p:cNvCxnSpPr>
            <a:cxnSpLocks noChangeShapeType="1"/>
            <a:stCxn id="455720" idx="3"/>
            <a:endCxn id="455724" idx="1"/>
          </p:cNvCxnSpPr>
          <p:nvPr/>
        </p:nvCxnSpPr>
        <p:spPr bwMode="auto">
          <a:xfrm flipV="1">
            <a:off x="3832225" y="3876675"/>
            <a:ext cx="546100" cy="952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27" name="AutoShape 123"/>
          <p:cNvCxnSpPr>
            <a:cxnSpLocks noChangeShapeType="1"/>
            <a:stCxn id="455724" idx="3"/>
          </p:cNvCxnSpPr>
          <p:nvPr/>
        </p:nvCxnSpPr>
        <p:spPr bwMode="auto">
          <a:xfrm>
            <a:off x="4562475" y="3876675"/>
            <a:ext cx="333375" cy="314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28" name="AutoShape 124"/>
          <p:cNvCxnSpPr>
            <a:cxnSpLocks noChangeShapeType="1"/>
            <a:stCxn id="455722" idx="0"/>
            <a:endCxn id="455724" idx="2"/>
          </p:cNvCxnSpPr>
          <p:nvPr/>
        </p:nvCxnSpPr>
        <p:spPr bwMode="auto">
          <a:xfrm flipV="1">
            <a:off x="3698875" y="3962400"/>
            <a:ext cx="771525" cy="1085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29" name="AutoShape 125"/>
          <p:cNvCxnSpPr>
            <a:cxnSpLocks noChangeShapeType="1"/>
            <a:stCxn id="455723" idx="0"/>
          </p:cNvCxnSpPr>
          <p:nvPr/>
        </p:nvCxnSpPr>
        <p:spPr bwMode="auto">
          <a:xfrm flipV="1">
            <a:off x="4619625" y="4276725"/>
            <a:ext cx="368300" cy="771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0" name="AutoShape 126"/>
          <p:cNvCxnSpPr>
            <a:cxnSpLocks noChangeShapeType="1"/>
            <a:stCxn id="455722" idx="3"/>
            <a:endCxn id="455723" idx="1"/>
          </p:cNvCxnSpPr>
          <p:nvPr/>
        </p:nvCxnSpPr>
        <p:spPr bwMode="auto">
          <a:xfrm>
            <a:off x="3790950" y="5133975"/>
            <a:ext cx="7366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1" name="AutoShape 127"/>
          <p:cNvCxnSpPr>
            <a:cxnSpLocks noChangeShapeType="1"/>
          </p:cNvCxnSpPr>
          <p:nvPr/>
        </p:nvCxnSpPr>
        <p:spPr bwMode="auto">
          <a:xfrm>
            <a:off x="3114675" y="4419600"/>
            <a:ext cx="460375" cy="685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55732" name="Group 128"/>
          <p:cNvGrpSpPr>
            <a:grpSpLocks/>
          </p:cNvGrpSpPr>
          <p:nvPr/>
        </p:nvGrpSpPr>
        <p:grpSpPr bwMode="auto">
          <a:xfrm>
            <a:off x="2133600" y="4114800"/>
            <a:ext cx="523875" cy="488950"/>
            <a:chOff x="1014" y="912"/>
            <a:chExt cx="574" cy="596"/>
          </a:xfrm>
        </p:grpSpPr>
        <p:sp>
          <p:nvSpPr>
            <p:cNvPr id="455759" name="Freeform 129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60" name="Line 130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1" name="Line 131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2" name="Freeform 132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63" name="Line 133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4" name="Line 134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5" name="Line 135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6" name="Rectangle 136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67" name="Freeform 137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68" name="Line 138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69" name="Line 139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70" name="Line 140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5733" name="Group 141"/>
          <p:cNvGrpSpPr>
            <a:grpSpLocks/>
          </p:cNvGrpSpPr>
          <p:nvPr/>
        </p:nvGrpSpPr>
        <p:grpSpPr bwMode="auto">
          <a:xfrm>
            <a:off x="3124200" y="5334000"/>
            <a:ext cx="523875" cy="488950"/>
            <a:chOff x="1014" y="912"/>
            <a:chExt cx="574" cy="596"/>
          </a:xfrm>
        </p:grpSpPr>
        <p:sp>
          <p:nvSpPr>
            <p:cNvPr id="455747" name="Freeform 142"/>
            <p:cNvSpPr>
              <a:spLocks/>
            </p:cNvSpPr>
            <p:nvPr/>
          </p:nvSpPr>
          <p:spPr bwMode="auto">
            <a:xfrm>
              <a:off x="1014" y="912"/>
              <a:ext cx="574" cy="596"/>
            </a:xfrm>
            <a:custGeom>
              <a:avLst/>
              <a:gdLst>
                <a:gd name="T0" fmla="*/ 124 w 574"/>
                <a:gd name="T1" fmla="*/ 391 h 596"/>
                <a:gd name="T2" fmla="*/ 0 w 574"/>
                <a:gd name="T3" fmla="*/ 391 h 596"/>
                <a:gd name="T4" fmla="*/ 0 w 574"/>
                <a:gd name="T5" fmla="*/ 596 h 596"/>
                <a:gd name="T6" fmla="*/ 574 w 574"/>
                <a:gd name="T7" fmla="*/ 596 h 596"/>
                <a:gd name="T8" fmla="*/ 574 w 574"/>
                <a:gd name="T9" fmla="*/ 391 h 596"/>
                <a:gd name="T10" fmla="*/ 446 w 574"/>
                <a:gd name="T11" fmla="*/ 391 h 596"/>
                <a:gd name="T12" fmla="*/ 446 w 574"/>
                <a:gd name="T13" fmla="*/ 364 h 596"/>
                <a:gd name="T14" fmla="*/ 500 w 574"/>
                <a:gd name="T15" fmla="*/ 364 h 596"/>
                <a:gd name="T16" fmla="*/ 500 w 574"/>
                <a:gd name="T17" fmla="*/ 0 h 596"/>
                <a:gd name="T18" fmla="*/ 70 w 574"/>
                <a:gd name="T19" fmla="*/ 0 h 596"/>
                <a:gd name="T20" fmla="*/ 70 w 574"/>
                <a:gd name="T21" fmla="*/ 364 h 596"/>
                <a:gd name="T22" fmla="*/ 124 w 574"/>
                <a:gd name="T23" fmla="*/ 364 h 596"/>
                <a:gd name="T24" fmla="*/ 124 w 574"/>
                <a:gd name="T25" fmla="*/ 391 h 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4"/>
                <a:gd name="T40" fmla="*/ 0 h 596"/>
                <a:gd name="T41" fmla="*/ 574 w 574"/>
                <a:gd name="T42" fmla="*/ 596 h 5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4" h="596">
                  <a:moveTo>
                    <a:pt x="124" y="391"/>
                  </a:moveTo>
                  <a:lnTo>
                    <a:pt x="0" y="391"/>
                  </a:lnTo>
                  <a:lnTo>
                    <a:pt x="0" y="596"/>
                  </a:lnTo>
                  <a:lnTo>
                    <a:pt x="574" y="596"/>
                  </a:lnTo>
                  <a:lnTo>
                    <a:pt x="574" y="391"/>
                  </a:lnTo>
                  <a:lnTo>
                    <a:pt x="446" y="391"/>
                  </a:lnTo>
                  <a:lnTo>
                    <a:pt x="446" y="364"/>
                  </a:lnTo>
                  <a:lnTo>
                    <a:pt x="500" y="364"/>
                  </a:lnTo>
                  <a:lnTo>
                    <a:pt x="500" y="0"/>
                  </a:lnTo>
                  <a:lnTo>
                    <a:pt x="70" y="0"/>
                  </a:lnTo>
                  <a:lnTo>
                    <a:pt x="70" y="364"/>
                  </a:lnTo>
                  <a:lnTo>
                    <a:pt x="124" y="364"/>
                  </a:lnTo>
                  <a:lnTo>
                    <a:pt x="124" y="391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48" name="Line 143"/>
            <p:cNvSpPr>
              <a:spLocks noChangeShapeType="1"/>
            </p:cNvSpPr>
            <p:nvPr/>
          </p:nvSpPr>
          <p:spPr bwMode="auto">
            <a:xfrm>
              <a:off x="1138" y="1303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49" name="Line 144"/>
            <p:cNvSpPr>
              <a:spLocks noChangeShapeType="1"/>
            </p:cNvSpPr>
            <p:nvPr/>
          </p:nvSpPr>
          <p:spPr bwMode="auto">
            <a:xfrm>
              <a:off x="1138" y="1276"/>
              <a:ext cx="32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0" name="Freeform 145"/>
            <p:cNvSpPr>
              <a:spLocks noEditPoints="1"/>
            </p:cNvSpPr>
            <p:nvPr/>
          </p:nvSpPr>
          <p:spPr bwMode="auto">
            <a:xfrm>
              <a:off x="1310" y="1323"/>
              <a:ext cx="233" cy="168"/>
            </a:xfrm>
            <a:custGeom>
              <a:avLst/>
              <a:gdLst>
                <a:gd name="T0" fmla="*/ 0 w 233"/>
                <a:gd name="T1" fmla="*/ 168 h 168"/>
                <a:gd name="T2" fmla="*/ 188 w 233"/>
                <a:gd name="T3" fmla="*/ 168 h 168"/>
                <a:gd name="T4" fmla="*/ 188 w 233"/>
                <a:gd name="T5" fmla="*/ 0 h 168"/>
                <a:gd name="T6" fmla="*/ 0 w 233"/>
                <a:gd name="T7" fmla="*/ 0 h 168"/>
                <a:gd name="T8" fmla="*/ 0 w 233"/>
                <a:gd name="T9" fmla="*/ 168 h 168"/>
                <a:gd name="T10" fmla="*/ 204 w 233"/>
                <a:gd name="T11" fmla="*/ 26 h 168"/>
                <a:gd name="T12" fmla="*/ 233 w 233"/>
                <a:gd name="T13" fmla="*/ 26 h 168"/>
                <a:gd name="T14" fmla="*/ 233 w 233"/>
                <a:gd name="T15" fmla="*/ 0 h 168"/>
                <a:gd name="T16" fmla="*/ 204 w 233"/>
                <a:gd name="T17" fmla="*/ 0 h 168"/>
                <a:gd name="T18" fmla="*/ 204 w 233"/>
                <a:gd name="T19" fmla="*/ 26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3"/>
                <a:gd name="T31" fmla="*/ 0 h 168"/>
                <a:gd name="T32" fmla="*/ 233 w 233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3" h="168">
                  <a:moveTo>
                    <a:pt x="0" y="168"/>
                  </a:moveTo>
                  <a:lnTo>
                    <a:pt x="188" y="168"/>
                  </a:lnTo>
                  <a:lnTo>
                    <a:pt x="188" y="0"/>
                  </a:lnTo>
                  <a:lnTo>
                    <a:pt x="0" y="0"/>
                  </a:lnTo>
                  <a:lnTo>
                    <a:pt x="0" y="168"/>
                  </a:lnTo>
                  <a:close/>
                  <a:moveTo>
                    <a:pt x="204" y="26"/>
                  </a:moveTo>
                  <a:lnTo>
                    <a:pt x="233" y="26"/>
                  </a:lnTo>
                  <a:lnTo>
                    <a:pt x="233" y="0"/>
                  </a:lnTo>
                  <a:lnTo>
                    <a:pt x="204" y="0"/>
                  </a:lnTo>
                  <a:lnTo>
                    <a:pt x="204" y="26"/>
                  </a:lnTo>
                  <a:close/>
                </a:path>
              </a:pathLst>
            </a:custGeom>
            <a:solidFill>
              <a:srgbClr val="FFFFFF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51" name="Line 146"/>
            <p:cNvSpPr>
              <a:spLocks noChangeShapeType="1"/>
            </p:cNvSpPr>
            <p:nvPr/>
          </p:nvSpPr>
          <p:spPr bwMode="auto">
            <a:xfrm>
              <a:off x="1310" y="1379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2" name="Line 147"/>
            <p:cNvSpPr>
              <a:spLocks noChangeShapeType="1"/>
            </p:cNvSpPr>
            <p:nvPr/>
          </p:nvSpPr>
          <p:spPr bwMode="auto">
            <a:xfrm>
              <a:off x="1310" y="1435"/>
              <a:ext cx="188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3" name="Line 148"/>
            <p:cNvSpPr>
              <a:spLocks noChangeShapeType="1"/>
            </p:cNvSpPr>
            <p:nvPr/>
          </p:nvSpPr>
          <p:spPr bwMode="auto">
            <a:xfrm>
              <a:off x="1317" y="1405"/>
              <a:ext cx="172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4" name="Rectangle 149"/>
            <p:cNvSpPr>
              <a:spLocks noChangeArrowheads="1"/>
            </p:cNvSpPr>
            <p:nvPr/>
          </p:nvSpPr>
          <p:spPr bwMode="auto">
            <a:xfrm>
              <a:off x="1416" y="1389"/>
              <a:ext cx="54" cy="36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55" name="Freeform 150"/>
            <p:cNvSpPr>
              <a:spLocks noEditPoints="1"/>
            </p:cNvSpPr>
            <p:nvPr/>
          </p:nvSpPr>
          <p:spPr bwMode="auto">
            <a:xfrm>
              <a:off x="1030" y="955"/>
              <a:ext cx="538" cy="401"/>
            </a:xfrm>
            <a:custGeom>
              <a:avLst/>
              <a:gdLst>
                <a:gd name="T0" fmla="*/ 452 w 538"/>
                <a:gd name="T1" fmla="*/ 285 h 401"/>
                <a:gd name="T2" fmla="*/ 472 w 538"/>
                <a:gd name="T3" fmla="*/ 285 h 401"/>
                <a:gd name="T4" fmla="*/ 472 w 538"/>
                <a:gd name="T5" fmla="*/ 278 h 401"/>
                <a:gd name="T6" fmla="*/ 452 w 538"/>
                <a:gd name="T7" fmla="*/ 278 h 401"/>
                <a:gd name="T8" fmla="*/ 452 w 538"/>
                <a:gd name="T9" fmla="*/ 285 h 401"/>
                <a:gd name="T10" fmla="*/ 121 w 538"/>
                <a:gd name="T11" fmla="*/ 239 h 401"/>
                <a:gd name="T12" fmla="*/ 121 w 538"/>
                <a:gd name="T13" fmla="*/ 27 h 401"/>
                <a:gd name="T14" fmla="*/ 417 w 538"/>
                <a:gd name="T15" fmla="*/ 27 h 401"/>
                <a:gd name="T16" fmla="*/ 417 w 538"/>
                <a:gd name="T17" fmla="*/ 239 h 401"/>
                <a:gd name="T18" fmla="*/ 121 w 538"/>
                <a:gd name="T19" fmla="*/ 239 h 401"/>
                <a:gd name="T20" fmla="*/ 108 w 538"/>
                <a:gd name="T21" fmla="*/ 252 h 401"/>
                <a:gd name="T22" fmla="*/ 430 w 538"/>
                <a:gd name="T23" fmla="*/ 252 h 401"/>
                <a:gd name="T24" fmla="*/ 430 w 538"/>
                <a:gd name="T25" fmla="*/ 14 h 401"/>
                <a:gd name="T26" fmla="*/ 446 w 538"/>
                <a:gd name="T27" fmla="*/ 14 h 401"/>
                <a:gd name="T28" fmla="*/ 446 w 538"/>
                <a:gd name="T29" fmla="*/ 0 h 401"/>
                <a:gd name="T30" fmla="*/ 96 w 538"/>
                <a:gd name="T31" fmla="*/ 0 h 401"/>
                <a:gd name="T32" fmla="*/ 96 w 538"/>
                <a:gd name="T33" fmla="*/ 265 h 401"/>
                <a:gd name="T34" fmla="*/ 108 w 538"/>
                <a:gd name="T35" fmla="*/ 265 h 401"/>
                <a:gd name="T36" fmla="*/ 108 w 538"/>
                <a:gd name="T37" fmla="*/ 252 h 401"/>
                <a:gd name="T38" fmla="*/ 0 w 538"/>
                <a:gd name="T39" fmla="*/ 388 h 401"/>
                <a:gd name="T40" fmla="*/ 54 w 538"/>
                <a:gd name="T41" fmla="*/ 388 h 401"/>
                <a:gd name="T42" fmla="*/ 54 w 538"/>
                <a:gd name="T43" fmla="*/ 368 h 401"/>
                <a:gd name="T44" fmla="*/ 0 w 538"/>
                <a:gd name="T45" fmla="*/ 368 h 401"/>
                <a:gd name="T46" fmla="*/ 0 w 538"/>
                <a:gd name="T47" fmla="*/ 388 h 401"/>
                <a:gd name="T48" fmla="*/ 316 w 538"/>
                <a:gd name="T49" fmla="*/ 401 h 401"/>
                <a:gd name="T50" fmla="*/ 430 w 538"/>
                <a:gd name="T51" fmla="*/ 401 h 401"/>
                <a:gd name="T52" fmla="*/ 430 w 538"/>
                <a:gd name="T53" fmla="*/ 391 h 401"/>
                <a:gd name="T54" fmla="*/ 316 w 538"/>
                <a:gd name="T55" fmla="*/ 391 h 401"/>
                <a:gd name="T56" fmla="*/ 316 w 538"/>
                <a:gd name="T57" fmla="*/ 401 h 401"/>
                <a:gd name="T58" fmla="*/ 523 w 538"/>
                <a:gd name="T59" fmla="*/ 378 h 401"/>
                <a:gd name="T60" fmla="*/ 538 w 538"/>
                <a:gd name="T61" fmla="*/ 378 h 401"/>
                <a:gd name="T62" fmla="*/ 538 w 538"/>
                <a:gd name="T63" fmla="*/ 368 h 401"/>
                <a:gd name="T64" fmla="*/ 523 w 538"/>
                <a:gd name="T65" fmla="*/ 368 h 401"/>
                <a:gd name="T66" fmla="*/ 523 w 538"/>
                <a:gd name="T67" fmla="*/ 378 h 401"/>
                <a:gd name="T68" fmla="*/ 523 w 538"/>
                <a:gd name="T69" fmla="*/ 394 h 401"/>
                <a:gd name="T70" fmla="*/ 538 w 538"/>
                <a:gd name="T71" fmla="*/ 394 h 401"/>
                <a:gd name="T72" fmla="*/ 538 w 538"/>
                <a:gd name="T73" fmla="*/ 388 h 401"/>
                <a:gd name="T74" fmla="*/ 523 w 538"/>
                <a:gd name="T75" fmla="*/ 388 h 401"/>
                <a:gd name="T76" fmla="*/ 523 w 538"/>
                <a:gd name="T77" fmla="*/ 394 h 4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38"/>
                <a:gd name="T118" fmla="*/ 0 h 401"/>
                <a:gd name="T119" fmla="*/ 538 w 538"/>
                <a:gd name="T120" fmla="*/ 401 h 40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38" h="401">
                  <a:moveTo>
                    <a:pt x="452" y="285"/>
                  </a:moveTo>
                  <a:lnTo>
                    <a:pt x="472" y="285"/>
                  </a:lnTo>
                  <a:lnTo>
                    <a:pt x="472" y="278"/>
                  </a:lnTo>
                  <a:lnTo>
                    <a:pt x="452" y="278"/>
                  </a:lnTo>
                  <a:lnTo>
                    <a:pt x="452" y="285"/>
                  </a:lnTo>
                  <a:close/>
                  <a:moveTo>
                    <a:pt x="121" y="239"/>
                  </a:moveTo>
                  <a:lnTo>
                    <a:pt x="121" y="27"/>
                  </a:lnTo>
                  <a:lnTo>
                    <a:pt x="417" y="27"/>
                  </a:lnTo>
                  <a:lnTo>
                    <a:pt x="417" y="239"/>
                  </a:lnTo>
                  <a:lnTo>
                    <a:pt x="121" y="239"/>
                  </a:lnTo>
                  <a:close/>
                  <a:moveTo>
                    <a:pt x="108" y="252"/>
                  </a:moveTo>
                  <a:lnTo>
                    <a:pt x="430" y="252"/>
                  </a:lnTo>
                  <a:lnTo>
                    <a:pt x="430" y="14"/>
                  </a:lnTo>
                  <a:lnTo>
                    <a:pt x="446" y="14"/>
                  </a:lnTo>
                  <a:lnTo>
                    <a:pt x="446" y="0"/>
                  </a:lnTo>
                  <a:lnTo>
                    <a:pt x="96" y="0"/>
                  </a:lnTo>
                  <a:lnTo>
                    <a:pt x="96" y="265"/>
                  </a:lnTo>
                  <a:lnTo>
                    <a:pt x="108" y="265"/>
                  </a:lnTo>
                  <a:lnTo>
                    <a:pt x="108" y="252"/>
                  </a:lnTo>
                  <a:close/>
                  <a:moveTo>
                    <a:pt x="0" y="388"/>
                  </a:moveTo>
                  <a:lnTo>
                    <a:pt x="54" y="388"/>
                  </a:lnTo>
                  <a:lnTo>
                    <a:pt x="54" y="368"/>
                  </a:lnTo>
                  <a:lnTo>
                    <a:pt x="0" y="368"/>
                  </a:lnTo>
                  <a:lnTo>
                    <a:pt x="0" y="388"/>
                  </a:lnTo>
                  <a:close/>
                  <a:moveTo>
                    <a:pt x="316" y="401"/>
                  </a:moveTo>
                  <a:lnTo>
                    <a:pt x="430" y="401"/>
                  </a:lnTo>
                  <a:lnTo>
                    <a:pt x="430" y="391"/>
                  </a:lnTo>
                  <a:lnTo>
                    <a:pt x="316" y="391"/>
                  </a:lnTo>
                  <a:lnTo>
                    <a:pt x="316" y="401"/>
                  </a:lnTo>
                  <a:close/>
                  <a:moveTo>
                    <a:pt x="523" y="378"/>
                  </a:moveTo>
                  <a:lnTo>
                    <a:pt x="538" y="378"/>
                  </a:lnTo>
                  <a:lnTo>
                    <a:pt x="538" y="368"/>
                  </a:lnTo>
                  <a:lnTo>
                    <a:pt x="523" y="368"/>
                  </a:lnTo>
                  <a:lnTo>
                    <a:pt x="523" y="378"/>
                  </a:lnTo>
                  <a:close/>
                  <a:moveTo>
                    <a:pt x="523" y="394"/>
                  </a:moveTo>
                  <a:lnTo>
                    <a:pt x="538" y="394"/>
                  </a:lnTo>
                  <a:lnTo>
                    <a:pt x="538" y="388"/>
                  </a:lnTo>
                  <a:lnTo>
                    <a:pt x="523" y="388"/>
                  </a:lnTo>
                  <a:lnTo>
                    <a:pt x="523" y="39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455756" name="Line 151"/>
            <p:cNvSpPr>
              <a:spLocks noChangeShapeType="1"/>
            </p:cNvSpPr>
            <p:nvPr/>
          </p:nvSpPr>
          <p:spPr bwMode="auto">
            <a:xfrm>
              <a:off x="1084" y="1257"/>
              <a:ext cx="430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7" name="Line 152"/>
            <p:cNvSpPr>
              <a:spLocks noChangeShapeType="1"/>
            </p:cNvSpPr>
            <p:nvPr/>
          </p:nvSpPr>
          <p:spPr bwMode="auto">
            <a:xfrm flipV="1">
              <a:off x="1193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758" name="Line 153"/>
            <p:cNvSpPr>
              <a:spLocks noChangeShapeType="1"/>
            </p:cNvSpPr>
            <p:nvPr/>
          </p:nvSpPr>
          <p:spPr bwMode="auto">
            <a:xfrm flipV="1">
              <a:off x="1301" y="1257"/>
              <a:ext cx="1" cy="19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455734" name="AutoShape 154"/>
          <p:cNvCxnSpPr>
            <a:cxnSpLocks noChangeShapeType="1"/>
            <a:stCxn id="455755" idx="14"/>
            <a:endCxn id="455722" idx="2"/>
          </p:cNvCxnSpPr>
          <p:nvPr/>
        </p:nvCxnSpPr>
        <p:spPr bwMode="auto">
          <a:xfrm flipV="1">
            <a:off x="3546475" y="5219700"/>
            <a:ext cx="152400" cy="1492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5" name="AutoShape 155"/>
          <p:cNvCxnSpPr>
            <a:cxnSpLocks noChangeShapeType="1"/>
            <a:stCxn id="455759" idx="4"/>
            <a:endCxn id="455721" idx="1"/>
          </p:cNvCxnSpPr>
          <p:nvPr/>
        </p:nvCxnSpPr>
        <p:spPr bwMode="auto">
          <a:xfrm>
            <a:off x="2665413" y="4435475"/>
            <a:ext cx="296862" cy="12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6" name="AutoShape 156"/>
          <p:cNvCxnSpPr>
            <a:cxnSpLocks noChangeShapeType="1"/>
            <a:stCxn id="455687" idx="2"/>
            <a:endCxn id="455720" idx="0"/>
          </p:cNvCxnSpPr>
          <p:nvPr/>
        </p:nvCxnSpPr>
        <p:spPr bwMode="auto">
          <a:xfrm>
            <a:off x="3019425" y="3390900"/>
            <a:ext cx="720725" cy="495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7" name="AutoShape 157"/>
          <p:cNvCxnSpPr>
            <a:cxnSpLocks noChangeShapeType="1"/>
            <a:stCxn id="455687" idx="3"/>
            <a:endCxn id="455702" idx="1"/>
          </p:cNvCxnSpPr>
          <p:nvPr/>
        </p:nvCxnSpPr>
        <p:spPr bwMode="auto">
          <a:xfrm flipV="1">
            <a:off x="3111500" y="3013075"/>
            <a:ext cx="2984500" cy="292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5738" name="AutoShape 158"/>
          <p:cNvCxnSpPr>
            <a:cxnSpLocks noChangeShapeType="1"/>
            <a:endCxn id="455703" idx="1"/>
          </p:cNvCxnSpPr>
          <p:nvPr/>
        </p:nvCxnSpPr>
        <p:spPr bwMode="auto">
          <a:xfrm flipV="1">
            <a:off x="4987925" y="3533775"/>
            <a:ext cx="498475" cy="571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5739" name="Text Box 159"/>
          <p:cNvSpPr txBox="1">
            <a:spLocks noChangeArrowheads="1"/>
          </p:cNvSpPr>
          <p:nvPr/>
        </p:nvSpPr>
        <p:spPr bwMode="auto">
          <a:xfrm>
            <a:off x="1801813" y="2424113"/>
            <a:ext cx="6429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/>
              <a:t>AS-1</a:t>
            </a:r>
          </a:p>
        </p:txBody>
      </p:sp>
      <p:sp>
        <p:nvSpPr>
          <p:cNvPr id="455740" name="Text Box 160"/>
          <p:cNvSpPr txBox="1">
            <a:spLocks noChangeArrowheads="1"/>
          </p:cNvSpPr>
          <p:nvPr/>
        </p:nvSpPr>
        <p:spPr bwMode="auto">
          <a:xfrm>
            <a:off x="3495675" y="4162425"/>
            <a:ext cx="64293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/>
              <a:t>AS-2</a:t>
            </a:r>
          </a:p>
        </p:txBody>
      </p:sp>
      <p:sp>
        <p:nvSpPr>
          <p:cNvPr id="455741" name="Text Box 161"/>
          <p:cNvSpPr txBox="1">
            <a:spLocks noChangeArrowheads="1"/>
          </p:cNvSpPr>
          <p:nvPr/>
        </p:nvSpPr>
        <p:spPr bwMode="auto">
          <a:xfrm>
            <a:off x="6019800" y="3352800"/>
            <a:ext cx="64293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 b="1"/>
              <a:t>AS-3</a:t>
            </a:r>
          </a:p>
        </p:txBody>
      </p:sp>
      <p:sp>
        <p:nvSpPr>
          <p:cNvPr id="455742" name="Rectangle 162"/>
          <p:cNvSpPr>
            <a:spLocks noChangeArrowheads="1"/>
          </p:cNvSpPr>
          <p:nvPr/>
        </p:nvSpPr>
        <p:spPr bwMode="auto">
          <a:xfrm>
            <a:off x="6096000" y="2114550"/>
            <a:ext cx="184150" cy="17145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43" name="Rectangle 163"/>
          <p:cNvSpPr>
            <a:spLocks noChangeArrowheads="1"/>
          </p:cNvSpPr>
          <p:nvPr/>
        </p:nvSpPr>
        <p:spPr bwMode="auto">
          <a:xfrm>
            <a:off x="6064250" y="1738313"/>
            <a:ext cx="184150" cy="17145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  <p:sp>
        <p:nvSpPr>
          <p:cNvPr id="455744" name="Text Box 164"/>
          <p:cNvSpPr txBox="1">
            <a:spLocks noChangeArrowheads="1"/>
          </p:cNvSpPr>
          <p:nvPr/>
        </p:nvSpPr>
        <p:spPr bwMode="auto">
          <a:xfrm>
            <a:off x="6257925" y="1647825"/>
            <a:ext cx="1403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/>
              <a:t>Interior router</a:t>
            </a:r>
          </a:p>
        </p:txBody>
      </p:sp>
      <p:sp>
        <p:nvSpPr>
          <p:cNvPr id="455745" name="Text Box 165"/>
          <p:cNvSpPr txBox="1">
            <a:spLocks noChangeArrowheads="1"/>
          </p:cNvSpPr>
          <p:nvPr/>
        </p:nvSpPr>
        <p:spPr bwMode="auto">
          <a:xfrm>
            <a:off x="6269038" y="2028825"/>
            <a:ext cx="119856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 sz="1600"/>
              <a:t>BGP router</a:t>
            </a:r>
          </a:p>
        </p:txBody>
      </p:sp>
      <p:sp>
        <p:nvSpPr>
          <p:cNvPr id="455746" name="Rectangle 166"/>
          <p:cNvSpPr>
            <a:spLocks noChangeArrowheads="1"/>
          </p:cNvSpPr>
          <p:nvPr/>
        </p:nvSpPr>
        <p:spPr bwMode="auto">
          <a:xfrm>
            <a:off x="4932363" y="4149725"/>
            <a:ext cx="184150" cy="171450"/>
          </a:xfrm>
          <a:prstGeom prst="rect">
            <a:avLst/>
          </a:prstGeom>
          <a:solidFill>
            <a:srgbClr val="FFCC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125400" prstMaterial="legacyMatte">
            <a:bevelT w="13500" h="13500" prst="angle"/>
            <a:bevelB w="13500" h="13500" prst="angle"/>
            <a:extrusionClr>
              <a:srgbClr val="FFCC00"/>
            </a:extrusionClr>
          </a:sp3d>
        </p:spPr>
        <p:txBody>
          <a:bodyPr wrap="none" lIns="90488" tIns="44450" rIns="90488" bIns="44450" anchor="ctr">
            <a:flatTx/>
          </a:bodyPr>
          <a:lstStyle/>
          <a:p>
            <a:pPr algn="r"/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OSPF: Requirements </a:t>
            </a:r>
          </a:p>
        </p:txBody>
      </p:sp>
      <p:sp>
        <p:nvSpPr>
          <p:cNvPr id="456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76103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Open (RFC 2328)</a:t>
            </a:r>
          </a:p>
          <a:p>
            <a:pPr eaLnBrk="1" hangingPunct="1"/>
            <a:r>
              <a:rPr lang="en-US" altLang="zh-CN" sz="2400" dirty="0"/>
              <a:t>Dynamic algorithm: adapt to changes in the topology </a:t>
            </a:r>
            <a:r>
              <a:rPr lang="en-US" altLang="zh-CN" sz="2400" dirty="0">
                <a:solidFill>
                  <a:srgbClr val="993300"/>
                </a:solidFill>
              </a:rPr>
              <a:t>automatically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993300"/>
                </a:solidFill>
              </a:rPr>
              <a:t>quickly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Support routing based on type of service</a:t>
            </a:r>
            <a:endParaRPr lang="en-US" altLang="zh-CN" sz="2400" dirty="0">
              <a:solidFill>
                <a:srgbClr val="993300"/>
              </a:solidFill>
            </a:endParaRPr>
          </a:p>
          <a:p>
            <a:pPr eaLnBrk="1" hangingPunct="1"/>
            <a:r>
              <a:rPr lang="en-US" altLang="zh-CN" sz="2400" dirty="0"/>
              <a:t>Load balancing, splitting the load over multiple lines</a:t>
            </a:r>
          </a:p>
          <a:p>
            <a:pPr eaLnBrk="1" hangingPunct="1"/>
            <a:r>
              <a:rPr lang="en-US" altLang="zh-CN" sz="2400" dirty="0"/>
              <a:t>Hierarchical systems </a:t>
            </a:r>
          </a:p>
          <a:p>
            <a:pPr eaLnBrk="1" hangingPunct="1"/>
            <a:r>
              <a:rPr lang="en-US" altLang="zh-CN" sz="2400" dirty="0"/>
              <a:t>Security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1925"/>
            <a:ext cx="8562975" cy="660400"/>
          </a:xfrm>
        </p:spPr>
        <p:txBody>
          <a:bodyPr/>
          <a:lstStyle/>
          <a:p>
            <a:pPr eaLnBrk="1" hangingPunct="1"/>
            <a:r>
              <a:rPr lang="en-US" altLang="zh-CN"/>
              <a:t>3 Kinds of Connections and Networks </a:t>
            </a:r>
          </a:p>
        </p:txBody>
      </p:sp>
      <p:sp>
        <p:nvSpPr>
          <p:cNvPr id="457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554513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Point-to-point lines between exactly two routers</a:t>
            </a: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Multi-access</a:t>
            </a:r>
            <a:r>
              <a:rPr lang="en-US" altLang="zh-CN" sz="2400" dirty="0"/>
              <a:t> networks (How to find neighbors)</a:t>
            </a:r>
          </a:p>
          <a:p>
            <a:pPr lvl="1" eaLnBrk="1" hangingPunct="1"/>
            <a:r>
              <a:rPr lang="en-US" altLang="zh-CN" sz="2000" dirty="0"/>
              <a:t>Broadcasting (e.g., most LANs)</a:t>
            </a:r>
          </a:p>
          <a:p>
            <a:pPr lvl="1" eaLnBrk="1" hangingPunct="1"/>
            <a:r>
              <a:rPr lang="en-US" altLang="zh-CN" sz="2000" dirty="0"/>
              <a:t>Without broadcasting (e.g., most packet-switched WANs)  </a:t>
            </a:r>
            <a:r>
              <a:rPr lang="en-US" altLang="zh-CN" sz="2000" dirty="0">
                <a:solidFill>
                  <a:srgbClr val="FF0000"/>
                </a:solidFill>
              </a:rPr>
              <a:t>NBMA</a:t>
            </a:r>
          </a:p>
          <a:p>
            <a:pPr eaLnBrk="1" hangingPunct="1"/>
            <a:r>
              <a:rPr lang="en-US" altLang="zh-CN" sz="2400" dirty="0"/>
              <a:t>About Multi-access networks</a:t>
            </a:r>
            <a:endParaRPr lang="en-US" altLang="zh-CN" sz="2400" dirty="0">
              <a:solidFill>
                <a:srgbClr val="993300"/>
              </a:solidFill>
            </a:endParaRPr>
          </a:p>
          <a:p>
            <a:pPr lvl="1" eaLnBrk="1" hangingPunct="1"/>
            <a:r>
              <a:rPr lang="en-US" altLang="zh-CN" sz="2000" dirty="0">
                <a:solidFill>
                  <a:srgbClr val="FF0000"/>
                </a:solidFill>
              </a:rPr>
              <a:t>Designated router</a:t>
            </a:r>
          </a:p>
          <a:p>
            <a:pPr lvl="1" eaLnBrk="1" hangingPunct="1"/>
            <a:r>
              <a:rPr lang="en-US" altLang="zh-CN" sz="2000" dirty="0"/>
              <a:t>Neighboring routers that are not </a:t>
            </a:r>
            <a:r>
              <a:rPr lang="en-US" altLang="zh-CN" sz="2000" dirty="0">
                <a:solidFill>
                  <a:srgbClr val="FF0000"/>
                </a:solidFill>
              </a:rPr>
              <a:t>adjacent </a:t>
            </a:r>
            <a:r>
              <a:rPr lang="en-US" altLang="zh-CN" sz="2000" dirty="0"/>
              <a:t>do not exchange information with each other</a:t>
            </a:r>
          </a:p>
          <a:p>
            <a:pPr lvl="1" eaLnBrk="1" hangingPunct="1"/>
            <a:r>
              <a:rPr lang="en-US" altLang="zh-CN" sz="2000" dirty="0"/>
              <a:t>The arcs from the network node to the routers have weight 0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Link State Information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4" y="764704"/>
            <a:ext cx="8136582" cy="555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OSPF Area </a:t>
            </a:r>
          </a:p>
        </p:txBody>
      </p:sp>
      <p:sp>
        <p:nvSpPr>
          <p:cNvPr id="460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55451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Divide AS into numbered ‘areas’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Every AS has </a:t>
            </a:r>
            <a:r>
              <a:rPr lang="en-US" altLang="zh-CN" sz="2400" dirty="0">
                <a:solidFill>
                  <a:srgbClr val="CC0000"/>
                </a:solidFill>
              </a:rPr>
              <a:t>only one backbone area</a:t>
            </a:r>
            <a:r>
              <a:rPr lang="en-US" altLang="zh-CN" sz="2400" dirty="0"/>
              <a:t>, called </a:t>
            </a:r>
            <a:r>
              <a:rPr lang="en-US" altLang="zh-CN" sz="2400" dirty="0">
                <a:solidFill>
                  <a:srgbClr val="CC0000"/>
                </a:solidFill>
              </a:rPr>
              <a:t>area 0</a:t>
            </a:r>
            <a:r>
              <a:rPr lang="en-US" altLang="zh-CN" sz="2400" dirty="0"/>
              <a:t>, all areas are connected to the backbone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Within an area, each router has the same </a:t>
            </a:r>
            <a:r>
              <a:rPr lang="en-US" altLang="zh-CN" sz="2400" dirty="0">
                <a:solidFill>
                  <a:srgbClr val="CC0000"/>
                </a:solidFill>
              </a:rPr>
              <a:t>link state database</a:t>
            </a:r>
            <a:r>
              <a:rPr lang="en-US" altLang="zh-CN" sz="2400" dirty="0"/>
              <a:t> and runs the same shortest path algorithm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A router that connects to two areas needs the databases for both areas and must run the shortest path algorithm for each one separately </a:t>
            </a:r>
          </a:p>
        </p:txBody>
      </p:sp>
    </p:spTree>
    <p:extLst>
      <p:ext uri="{BB962C8B-B14F-4D97-AF65-F5344CB8AC3E}">
        <p14:creationId xmlns:p14="http://schemas.microsoft.com/office/powerpoint/2010/main" val="34728959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Areas </a:t>
            </a:r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4" y="836712"/>
            <a:ext cx="8336036" cy="40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OSPF Routers</a:t>
            </a:r>
          </a:p>
        </p:txBody>
      </p:sp>
      <p:sp>
        <p:nvSpPr>
          <p:cNvPr id="460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208590" cy="55451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Internal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Outside an area, its destinations are visible but not its topology</a:t>
            </a:r>
          </a:p>
          <a:p>
            <a:r>
              <a:rPr lang="en-US" altLang="zh-CN" sz="2400" dirty="0"/>
              <a:t>Area border Router (part of the backbone)</a:t>
            </a:r>
          </a:p>
          <a:p>
            <a:pPr lvl="1"/>
            <a:r>
              <a:rPr lang="en-US" altLang="zh-CN" sz="2000" dirty="0"/>
              <a:t>Summarize the destinations in one area and inject this summary into the other. This summary includes cost info but no topology info (reduces traffic and simplifies the shortest-path computations) </a:t>
            </a:r>
          </a:p>
          <a:p>
            <a:pPr lvl="1"/>
            <a:r>
              <a:rPr lang="en-US" altLang="zh-CN" sz="2000" dirty="0"/>
              <a:t>If there is only 1 router out of an area, routes to hosts out of the area always by the router (stub area)</a:t>
            </a:r>
          </a:p>
          <a:p>
            <a:r>
              <a:rPr lang="en-US" altLang="zh-CN" sz="2400" dirty="0"/>
              <a:t>AS boundary router</a:t>
            </a:r>
          </a:p>
          <a:p>
            <a:pPr lvl="1"/>
            <a:r>
              <a:rPr lang="en-US" altLang="zh-CN" sz="2000" dirty="0"/>
              <a:t>Injects routes to external destinations on other </a:t>
            </a:r>
            <a:r>
              <a:rPr lang="en-US" altLang="zh-CN" sz="2000" dirty="0" err="1"/>
              <a:t>ASes</a:t>
            </a:r>
            <a:r>
              <a:rPr lang="en-US" altLang="zh-CN" sz="2000" dirty="0"/>
              <a:t> into the area, the external routes appear as destinations that can be reached via the AS boundary router</a:t>
            </a:r>
          </a:p>
          <a:p>
            <a:pPr lvl="1"/>
            <a:r>
              <a:rPr lang="en-US" altLang="zh-CN" sz="2000" dirty="0"/>
              <a:t>An external route can be injected at one or more AS boundary routers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>
                <a:solidFill>
                  <a:srgbClr val="993300"/>
                </a:solidFill>
              </a:rPr>
              <a:t>5.2 Routing Algorithms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5 Types of OSPF Messages </a:t>
            </a:r>
          </a:p>
        </p:txBody>
      </p:sp>
      <p:sp>
        <p:nvSpPr>
          <p:cNvPr id="4618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2" y="792163"/>
            <a:ext cx="8443218" cy="652526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OSPF messages are sent as raw IP packets (Proto 89)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400" dirty="0"/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5978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1925"/>
            <a:ext cx="8562975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OSPF Messages</a:t>
            </a:r>
          </a:p>
        </p:txBody>
      </p:sp>
      <p:sp>
        <p:nvSpPr>
          <p:cNvPr id="457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352606" cy="554513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HELLO</a:t>
            </a:r>
            <a:r>
              <a:rPr lang="zh-CN" altLang="en-US" sz="2400" dirty="0"/>
              <a:t>报文</a:t>
            </a:r>
          </a:p>
          <a:p>
            <a:pPr lvl="1" eaLnBrk="1" hangingPunct="1"/>
            <a:r>
              <a:rPr lang="zh-CN" altLang="en-US" sz="2000" dirty="0"/>
              <a:t>状态：</a:t>
            </a:r>
            <a:r>
              <a:rPr lang="en-US" altLang="zh-CN" sz="2000" dirty="0"/>
              <a:t>Down -&gt;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 -&gt; 2-Way</a:t>
            </a:r>
            <a:r>
              <a:rPr lang="zh-CN" altLang="en-US" sz="2000" dirty="0"/>
              <a:t>，选举</a:t>
            </a:r>
            <a:r>
              <a:rPr lang="en-US" altLang="zh-CN" sz="2000" dirty="0"/>
              <a:t>DR</a:t>
            </a:r>
            <a:r>
              <a:rPr lang="zh-CN" altLang="en-US" sz="2000" dirty="0"/>
              <a:t>和</a:t>
            </a:r>
            <a:r>
              <a:rPr lang="en-US" altLang="zh-CN" sz="2000" dirty="0"/>
              <a:t>BDR</a:t>
            </a:r>
          </a:p>
          <a:p>
            <a:pPr eaLnBrk="1" hangingPunct="1"/>
            <a:r>
              <a:rPr lang="zh-CN" altLang="en-US" sz="2400" dirty="0"/>
              <a:t>数据库描述（</a:t>
            </a:r>
            <a:r>
              <a:rPr lang="en-US" altLang="zh-CN" sz="2400" dirty="0"/>
              <a:t>DD</a:t>
            </a:r>
            <a:r>
              <a:rPr lang="zh-CN" altLang="en-US" sz="2400" dirty="0"/>
              <a:t>）报文</a:t>
            </a:r>
          </a:p>
          <a:p>
            <a:pPr lvl="1" eaLnBrk="1" hangingPunct="1"/>
            <a:r>
              <a:rPr lang="zh-CN" altLang="en-US" sz="2000" dirty="0"/>
              <a:t>两路由器初始化连接时交换链路状态数据库描述报文</a:t>
            </a:r>
            <a:r>
              <a:rPr lang="en-US" altLang="zh-CN" sz="2000" dirty="0"/>
              <a:t>(</a:t>
            </a:r>
            <a:r>
              <a:rPr lang="zh-CN" altLang="en-US" sz="2000" dirty="0"/>
              <a:t>仅用于描述而非实际传送链路</a:t>
            </a:r>
            <a:r>
              <a:rPr lang="en-US" altLang="zh-CN" sz="2000" dirty="0"/>
              <a:t>-</a:t>
            </a:r>
            <a:r>
              <a:rPr lang="zh-CN" altLang="en-US" sz="2000" dirty="0"/>
              <a:t>状态数据库内容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eaLnBrk="1" hangingPunct="1"/>
            <a:r>
              <a:rPr lang="zh-CN" altLang="en-US" sz="2400" dirty="0"/>
              <a:t>链路</a:t>
            </a:r>
            <a:r>
              <a:rPr lang="en-US" altLang="zh-CN" sz="2400" dirty="0"/>
              <a:t>-</a:t>
            </a:r>
            <a:r>
              <a:rPr lang="zh-CN" altLang="en-US" sz="2400" dirty="0"/>
              <a:t>状态请求报文</a:t>
            </a:r>
          </a:p>
          <a:p>
            <a:pPr lvl="1" eaLnBrk="1" hangingPunct="1"/>
            <a:r>
              <a:rPr lang="zh-CN" altLang="en-US" sz="2000" dirty="0"/>
              <a:t>收齐</a:t>
            </a:r>
            <a:r>
              <a:rPr lang="en-US" altLang="zh-CN" sz="2000" dirty="0"/>
              <a:t>DD</a:t>
            </a:r>
            <a:r>
              <a:rPr lang="zh-CN" altLang="en-US" sz="2000" dirty="0"/>
              <a:t>报文之后，用这种报文请求相邻路由器链路状态数据库中的部分必要的数据，以达到拓扑结构信息同步</a:t>
            </a:r>
          </a:p>
          <a:p>
            <a:pPr eaLnBrk="1" hangingPunct="1"/>
            <a:r>
              <a:rPr lang="zh-CN" altLang="en-US" sz="2400" dirty="0"/>
              <a:t>链路</a:t>
            </a:r>
            <a:r>
              <a:rPr lang="en-US" altLang="zh-CN" sz="2400" dirty="0"/>
              <a:t>-</a:t>
            </a:r>
            <a:r>
              <a:rPr lang="zh-CN" altLang="en-US" sz="2400" dirty="0"/>
              <a:t>状态更新报文</a:t>
            </a:r>
          </a:p>
          <a:p>
            <a:pPr marL="457200" lvl="1" indent="0" eaLnBrk="1" hangingPunct="1">
              <a:buNone/>
            </a:pPr>
            <a:r>
              <a:rPr lang="zh-CN" altLang="en-US" sz="2000" dirty="0"/>
              <a:t>把链路状态信息发给相邻节点</a:t>
            </a:r>
          </a:p>
          <a:p>
            <a:pPr lvl="1" eaLnBrk="1" hangingPunct="1"/>
            <a:r>
              <a:rPr lang="zh-CN" altLang="en-US" sz="2000" dirty="0"/>
              <a:t>邻接建立期间将用此报文回应“链路状态请求”报文的请求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邻接关系维持期间，洪泛法散播链路状态信息也用这个报文</a:t>
            </a:r>
          </a:p>
          <a:p>
            <a:pPr eaLnBrk="1" hangingPunct="1"/>
            <a:r>
              <a:rPr lang="zh-CN" altLang="en-US" sz="2400" dirty="0"/>
              <a:t>链路</a:t>
            </a:r>
            <a:r>
              <a:rPr lang="en-US" altLang="zh-CN" sz="2400" dirty="0"/>
              <a:t>-</a:t>
            </a:r>
            <a:r>
              <a:rPr lang="zh-CN" altLang="en-US" sz="2400" dirty="0"/>
              <a:t>状态应答报文</a:t>
            </a:r>
          </a:p>
          <a:p>
            <a:pPr lvl="1" eaLnBrk="1" hangingPunct="1"/>
            <a:r>
              <a:rPr lang="zh-CN" altLang="en-US" sz="2000" dirty="0"/>
              <a:t>可靠地分发</a:t>
            </a:r>
            <a:r>
              <a:rPr lang="en-US" altLang="zh-CN" sz="2000" dirty="0"/>
              <a:t>LS</a:t>
            </a:r>
            <a:r>
              <a:rPr lang="zh-CN" altLang="en-US" sz="2000" dirty="0"/>
              <a:t>信息，该报文是对“链路</a:t>
            </a:r>
            <a:r>
              <a:rPr lang="en-US" altLang="zh-CN" sz="2000" dirty="0"/>
              <a:t>-</a:t>
            </a:r>
            <a:r>
              <a:rPr lang="zh-CN" altLang="en-US" sz="2000" dirty="0"/>
              <a:t>状态更新报文”的</a:t>
            </a:r>
            <a:r>
              <a:rPr lang="en-US" altLang="zh-CN" sz="2000" dirty="0"/>
              <a:t>ACK</a:t>
            </a:r>
          </a:p>
          <a:p>
            <a:pPr lvl="1" eaLnBrk="1" hangingPunct="1"/>
            <a:endParaRPr lang="en-US" altLang="zh-CN" sz="2000" dirty="0"/>
          </a:p>
          <a:p>
            <a:pPr lvl="1" eaLnBrk="1" hangingPunct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805844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4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BGP (Border Gateway Protocol)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BGP: Goals</a:t>
            </a:r>
          </a:p>
        </p:txBody>
      </p:sp>
      <p:sp>
        <p:nvSpPr>
          <p:cNvPr id="463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620688"/>
            <a:ext cx="8313737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Goals of an interior gateway protocol and an exterior gateway protocol</a:t>
            </a:r>
          </a:p>
          <a:p>
            <a:pPr lvl="1" eaLnBrk="1" hangingPunct="1"/>
            <a:r>
              <a:rPr lang="en-US" altLang="zh-CN" sz="2000" dirty="0"/>
              <a:t>All an </a:t>
            </a:r>
            <a:r>
              <a:rPr lang="en-US" altLang="zh-CN" sz="2000" dirty="0">
                <a:solidFill>
                  <a:srgbClr val="CC0000"/>
                </a:solidFill>
              </a:rPr>
              <a:t>interior gateway</a:t>
            </a:r>
            <a:r>
              <a:rPr lang="en-US" altLang="zh-CN" sz="2000" dirty="0"/>
              <a:t> protocol has to do is move packets as efficiently as possible from the source to the destination</a:t>
            </a:r>
          </a:p>
          <a:p>
            <a:pPr lvl="1" eaLnBrk="1" hangingPunct="1"/>
            <a:r>
              <a:rPr lang="en-US" altLang="zh-CN" sz="2000" dirty="0"/>
              <a:t>IGP</a:t>
            </a:r>
            <a:r>
              <a:rPr lang="zh-CN" altLang="en-US" sz="2000" dirty="0"/>
              <a:t>着重发现和计算路由，</a:t>
            </a:r>
            <a:r>
              <a:rPr lang="en-US" altLang="zh-CN" sz="2000" dirty="0"/>
              <a:t>EGP</a:t>
            </a:r>
            <a:r>
              <a:rPr lang="zh-CN" altLang="en-US" sz="2000" dirty="0"/>
              <a:t>控制路由的传播和选择最佳路由</a:t>
            </a:r>
            <a:endParaRPr lang="en-US" altLang="zh-CN" sz="2000" dirty="0"/>
          </a:p>
          <a:p>
            <a:pPr eaLnBrk="1" hangingPunct="1"/>
            <a:r>
              <a:rPr lang="en-US" altLang="zh-CN" sz="2400" dirty="0"/>
              <a:t>Routing policies</a:t>
            </a:r>
          </a:p>
          <a:p>
            <a:pPr lvl="1" eaLnBrk="1" hangingPunct="1"/>
            <a:r>
              <a:rPr lang="en-US" altLang="zh-CN" sz="2000" dirty="0"/>
              <a:t>Typical policies involve political, security, or economic considerations</a:t>
            </a:r>
          </a:p>
          <a:p>
            <a:pPr lvl="1" eaLnBrk="1" hangingPunct="1"/>
            <a:r>
              <a:rPr lang="en-US" altLang="zh-CN" sz="2000" dirty="0"/>
              <a:t>Policies are typically </a:t>
            </a:r>
            <a:r>
              <a:rPr lang="en-US" altLang="zh-CN" sz="2000" dirty="0">
                <a:solidFill>
                  <a:srgbClr val="CC0000"/>
                </a:solidFill>
              </a:rPr>
              <a:t>manually configured</a:t>
            </a:r>
            <a:r>
              <a:rPr lang="en-US" altLang="zh-CN" sz="2000" dirty="0"/>
              <a:t> into each BGP router (or included using some kind of script)</a:t>
            </a:r>
          </a:p>
          <a:p>
            <a:pPr lvl="1" eaLnBrk="1" hangingPunct="1"/>
            <a:r>
              <a:rPr lang="en-US" altLang="zh-CN" sz="2000" dirty="0"/>
              <a:t>They are not part of the protocol itself</a:t>
            </a:r>
          </a:p>
          <a:p>
            <a:pPr eaLnBrk="1" hangingPunct="1"/>
            <a:r>
              <a:rPr lang="en-US" altLang="zh-CN" sz="2400" dirty="0"/>
              <a:t>From the point of view of a BGP router, the world consists of </a:t>
            </a:r>
            <a:r>
              <a:rPr lang="en-US" altLang="zh-CN" sz="2400" dirty="0" err="1"/>
              <a:t>ASes</a:t>
            </a:r>
            <a:r>
              <a:rPr lang="en-US" altLang="zh-CN" sz="2400" dirty="0"/>
              <a:t> and the lines connecting them</a:t>
            </a:r>
          </a:p>
          <a:p>
            <a:pPr marL="457200" lvl="1" indent="0" eaLnBrk="1" hangingPunct="1"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03605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Transit and Peering</a:t>
            </a:r>
          </a:p>
        </p:txBody>
      </p:sp>
      <p:pic>
        <p:nvPicPr>
          <p:cNvPr id="451586" name="Picture 2" descr="C:\Users\jiang\Desktop\新建位图图像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1" y="692696"/>
            <a:ext cx="8131034" cy="341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721" y="4108460"/>
            <a:ext cx="8568775" cy="274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Transit Service</a:t>
            </a:r>
          </a:p>
          <a:p>
            <a:pPr eaLnBrk="1" hangingPunct="1"/>
            <a:r>
              <a:rPr lang="en-US" altLang="zh-CN" sz="2000" dirty="0"/>
              <a:t>Peering</a:t>
            </a:r>
          </a:p>
          <a:p>
            <a:pPr lvl="1" eaLnBrk="1" hangingPunct="1"/>
            <a:r>
              <a:rPr lang="en-US" altLang="zh-CN" sz="1800" dirty="0"/>
              <a:t>two </a:t>
            </a:r>
            <a:r>
              <a:rPr lang="en-US" altLang="zh-CN" sz="1800" dirty="0" err="1"/>
              <a:t>ASes</a:t>
            </a:r>
            <a:r>
              <a:rPr lang="en-US" altLang="zh-CN" sz="1800" dirty="0"/>
              <a:t> send routing advertisements to each other for the addresses that reside in their networks</a:t>
            </a:r>
          </a:p>
        </p:txBody>
      </p:sp>
    </p:spTree>
    <p:extLst>
      <p:ext uri="{BB962C8B-B14F-4D97-AF65-F5344CB8AC3E}">
        <p14:creationId xmlns:p14="http://schemas.microsoft.com/office/powerpoint/2010/main" val="29667343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569024" cy="450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59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Propagation of BGP Route Advertisements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22759" y="5157192"/>
            <a:ext cx="788168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</a:rPr>
              <a:t>TCP connection </a:t>
            </a:r>
            <a:r>
              <a:rPr lang="en-US" altLang="zh-CN" sz="2400" dirty="0"/>
              <a:t>between pairs of BGP routers</a:t>
            </a:r>
          </a:p>
          <a:p>
            <a:pPr eaLnBrk="1" hangingPunct="1"/>
            <a:r>
              <a:rPr lang="en-US" altLang="zh-CN" sz="2400" dirty="0"/>
              <a:t>Path vector Protocol</a:t>
            </a:r>
            <a:endParaRPr lang="en-US" altLang="zh-CN" sz="2000" dirty="0"/>
          </a:p>
          <a:p>
            <a:pPr marL="457200" lvl="1" indent="0" eaLnBrk="1" hangingPunct="1">
              <a:buNone/>
            </a:pPr>
            <a:r>
              <a:rPr lang="en-US" altLang="zh-CN" sz="2000" dirty="0"/>
              <a:t>   (Prefix, AS path, Next hop)</a:t>
            </a:r>
          </a:p>
        </p:txBody>
      </p:sp>
    </p:spTree>
    <p:extLst>
      <p:ext uri="{BB962C8B-B14F-4D97-AF65-F5344CB8AC3E}">
        <p14:creationId xmlns:p14="http://schemas.microsoft.com/office/powerpoint/2010/main" val="21585908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036050" cy="72072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How BGP Routers Choose Route</a:t>
            </a:r>
          </a:p>
        </p:txBody>
      </p:sp>
      <p:sp>
        <p:nvSpPr>
          <p:cNvPr id="465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9" y="908050"/>
            <a:ext cx="8425059" cy="5545138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Detect</a:t>
            </a:r>
            <a:r>
              <a:rPr lang="zh-CN" altLang="en-US" sz="2400" dirty="0"/>
              <a:t> </a:t>
            </a:r>
            <a:r>
              <a:rPr lang="en-US" altLang="zh-CN" sz="2400" dirty="0"/>
              <a:t>and break</a:t>
            </a:r>
            <a:r>
              <a:rPr lang="zh-CN" altLang="en-US" sz="2400" dirty="0"/>
              <a:t> </a:t>
            </a:r>
            <a:r>
              <a:rPr lang="en-US" altLang="zh-CN" sz="2400" dirty="0"/>
              <a:t>routing loop</a:t>
            </a:r>
          </a:p>
          <a:p>
            <a:pPr eaLnBrk="1" hangingPunct="1"/>
            <a:r>
              <a:rPr lang="en-US" altLang="zh-CN" sz="2400" dirty="0"/>
              <a:t>Routes via peered networks are chosen in preference to routes via transit providers</a:t>
            </a:r>
          </a:p>
          <a:p>
            <a:pPr eaLnBrk="1" hangingPunct="1"/>
            <a:r>
              <a:rPr lang="en-US" altLang="zh-CN" sz="2400" dirty="0"/>
              <a:t>Shorter AS paths are better</a:t>
            </a:r>
          </a:p>
          <a:p>
            <a:pPr eaLnBrk="1" hangingPunct="1"/>
            <a:r>
              <a:rPr lang="en-US" altLang="zh-CN" sz="2400" dirty="0"/>
              <a:t>Prefer the route that has the lowest cost within AS </a:t>
            </a:r>
          </a:p>
          <a:p>
            <a:pPr lvl="1" eaLnBrk="1" hangingPunct="1"/>
            <a:r>
              <a:rPr lang="en-US" altLang="zh-CN" sz="2000" dirty="0"/>
              <a:t>known as early exit or hot-potato routing</a:t>
            </a:r>
          </a:p>
          <a:p>
            <a:pPr lvl="1" eaLnBrk="1" hangingPunct="1"/>
            <a:r>
              <a:rPr lang="en-US" altLang="zh-CN" sz="2000" dirty="0"/>
              <a:t>It has the curious side effect of tending to make routes asymmetric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8569024" cy="220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7990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39952" y="220486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2400"/>
            <a:ext cx="8128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en-US"/>
              <a:t>Responsibility</a:t>
            </a:r>
            <a:r>
              <a:rPr lang="en-US" altLang="zh-CN"/>
              <a:t> of Routing Algorithms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931863"/>
            <a:ext cx="7920037" cy="3001193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Responsible for deciding which output line an incoming packet should be transmitted on</a:t>
            </a:r>
          </a:p>
          <a:p>
            <a:pPr lvl="1" eaLnBrk="1" hangingPunct="1"/>
            <a:r>
              <a:rPr lang="en-US" altLang="zh-CN" sz="2000" dirty="0"/>
              <a:t>If the subnet uses </a:t>
            </a:r>
            <a:r>
              <a:rPr lang="en-US" altLang="zh-CN" sz="2000" dirty="0">
                <a:solidFill>
                  <a:srgbClr val="CC0000"/>
                </a:solidFill>
              </a:rPr>
              <a:t>datagrams</a:t>
            </a:r>
            <a:r>
              <a:rPr lang="en-US" altLang="zh-CN" sz="2000" dirty="0"/>
              <a:t> internally, this decision must be made anew for every arriving data packet since the best route may have changed since last time</a:t>
            </a:r>
          </a:p>
          <a:p>
            <a:pPr lvl="1" eaLnBrk="1" hangingPunct="1"/>
            <a:r>
              <a:rPr lang="en-US" altLang="zh-CN" sz="2000" dirty="0"/>
              <a:t>If the subnet uses </a:t>
            </a:r>
            <a:r>
              <a:rPr lang="en-US" altLang="zh-CN" sz="2000" dirty="0">
                <a:solidFill>
                  <a:srgbClr val="CC0000"/>
                </a:solidFill>
              </a:rPr>
              <a:t>virtual circuits</a:t>
            </a:r>
            <a:r>
              <a:rPr lang="en-US" altLang="zh-CN" sz="2000" dirty="0"/>
              <a:t> internally, routing decisions are made only when a new virtual circuit is being set up. Thereafter, data packets just follow the previously-established route (</a:t>
            </a:r>
            <a:r>
              <a:rPr lang="en-US" altLang="zh-CN" sz="2000" b="1" dirty="0"/>
              <a:t>Session routing</a:t>
            </a:r>
            <a:r>
              <a:rPr lang="en-US" altLang="zh-CN" sz="2000" dirty="0"/>
              <a:t>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F69B8AC-9981-46BD-931F-F7D072CDF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4149080"/>
            <a:ext cx="79200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indent="-342900" eaLnBrk="1" hangingPunct="1">
              <a:buClr>
                <a:srgbClr val="FF9933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Forwarding &amp; Routing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Goals for the Routing Algorithm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792163"/>
            <a:ext cx="7450137" cy="5654675"/>
          </a:xfrm>
        </p:spPr>
        <p:txBody>
          <a:bodyPr/>
          <a:lstStyle/>
          <a:p>
            <a:pPr eaLnBrk="1" hangingPunct="1"/>
            <a:r>
              <a:rPr lang="en-US" altLang="zh-CN" sz="2400"/>
              <a:t>Correctness </a:t>
            </a:r>
            <a:endParaRPr lang="en-US" altLang="zh-CN" sz="2000"/>
          </a:p>
          <a:p>
            <a:pPr eaLnBrk="1" hangingPunct="1"/>
            <a:r>
              <a:rPr lang="en-US" altLang="zh-CN" sz="2400"/>
              <a:t>Simplicity </a:t>
            </a:r>
          </a:p>
          <a:p>
            <a:pPr eaLnBrk="1" hangingPunct="1"/>
            <a:r>
              <a:rPr lang="en-US" altLang="zh-CN" sz="2400"/>
              <a:t>Robustness </a:t>
            </a:r>
          </a:p>
          <a:p>
            <a:pPr eaLnBrk="1" hangingPunct="1"/>
            <a:r>
              <a:rPr lang="en-US" altLang="zh-CN" sz="2400"/>
              <a:t>Stability </a:t>
            </a:r>
          </a:p>
          <a:p>
            <a:pPr eaLnBrk="1" hangingPunct="1"/>
            <a:r>
              <a:rPr lang="en-US" altLang="zh-CN" sz="2400"/>
              <a:t>Fairness</a:t>
            </a:r>
          </a:p>
          <a:p>
            <a:pPr eaLnBrk="1" hangingPunct="1"/>
            <a:r>
              <a:rPr lang="en-US" altLang="zh-CN" sz="2400"/>
              <a:t>Optimality</a:t>
            </a:r>
          </a:p>
          <a:p>
            <a:pPr lvl="1" eaLnBrk="1" hangingPunct="1"/>
            <a:r>
              <a:rPr lang="en-US" altLang="zh-CN" sz="1800"/>
              <a:t>Minimizing mean packet delay</a:t>
            </a:r>
          </a:p>
          <a:p>
            <a:pPr lvl="1" eaLnBrk="1" hangingPunct="1"/>
            <a:r>
              <a:rPr lang="en-US" altLang="zh-CN" sz="1800"/>
              <a:t>Maximizing total network throughput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Classification of Routing Algorithms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792163"/>
            <a:ext cx="7450137" cy="3644949"/>
          </a:xfrm>
        </p:spPr>
        <p:txBody>
          <a:bodyPr/>
          <a:lstStyle/>
          <a:p>
            <a:pPr eaLnBrk="1" hangingPunct="1"/>
            <a:r>
              <a:rPr lang="en-US" altLang="zh-CN" sz="2400" i="1" dirty="0"/>
              <a:t>Nonadaptive</a:t>
            </a:r>
            <a:r>
              <a:rPr lang="en-US" altLang="zh-CN" sz="2400" dirty="0"/>
              <a:t> algorithms (Static Routing)</a:t>
            </a:r>
          </a:p>
          <a:p>
            <a:pPr lvl="1" eaLnBrk="1" hangingPunct="1"/>
            <a:r>
              <a:rPr lang="en-US" altLang="zh-CN" sz="2000" dirty="0"/>
              <a:t>Do not base their routing decisions on measurements or estimates of the current traffic and topology</a:t>
            </a:r>
          </a:p>
          <a:p>
            <a:pPr lvl="1" eaLnBrk="1" hangingPunct="1"/>
            <a:r>
              <a:rPr lang="en-US" altLang="zh-CN" sz="2000" dirty="0"/>
              <a:t>The choice of the route to use is computed in advance, off-line, and downloaded to the routers when the network is booted</a:t>
            </a:r>
            <a:r>
              <a:rPr lang="en-US" altLang="zh-CN" sz="2000" i="1" dirty="0"/>
              <a:t>        </a:t>
            </a:r>
          </a:p>
          <a:p>
            <a:pPr eaLnBrk="1" hangingPunct="1"/>
            <a:r>
              <a:rPr lang="en-US" altLang="zh-CN" sz="2400" i="1" dirty="0"/>
              <a:t>Adaptive</a:t>
            </a:r>
            <a:r>
              <a:rPr lang="en-US" altLang="zh-CN" sz="2400" dirty="0"/>
              <a:t> algorithms</a:t>
            </a:r>
          </a:p>
          <a:p>
            <a:pPr lvl="1" eaLnBrk="1" hangingPunct="1"/>
            <a:r>
              <a:rPr lang="en-US" altLang="zh-CN" sz="2000" dirty="0"/>
              <a:t>Change their routing decisions to reflect changes in the topology, and usually the traffic as well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15888"/>
            <a:ext cx="84963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Highlights</a:t>
            </a:r>
            <a:endParaRPr lang="zh-CN" alt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545138"/>
          </a:xfrm>
        </p:spPr>
        <p:txBody>
          <a:bodyPr/>
          <a:lstStyle/>
          <a:p>
            <a:pPr marL="342900" indent="-342900" algn="l" eaLnBrk="1" hangingPunct="1">
              <a:buFont typeface="Wingdings" pitchFamily="2" charset="2"/>
              <a:buChar char="n"/>
            </a:pPr>
            <a:r>
              <a:rPr lang="en-US" altLang="zh-CN" dirty="0"/>
              <a:t>Network Layer Design Issues</a:t>
            </a:r>
            <a:endParaRPr lang="zh-CN" altLang="en-US" dirty="0"/>
          </a:p>
          <a:p>
            <a:pPr marL="342900" indent="-342900" algn="l" eaLnBrk="1" hangingPunct="1">
              <a:buFont typeface="Wingdings" pitchFamily="2" charset="2"/>
              <a:buChar char="n"/>
            </a:pPr>
            <a:r>
              <a:rPr lang="en-US" altLang="zh-CN" dirty="0"/>
              <a:t>Routing Algorithms</a:t>
            </a:r>
            <a:endParaRPr lang="zh-CN" altLang="en-US" dirty="0"/>
          </a:p>
          <a:p>
            <a:pPr marL="342900" indent="-342900" algn="l" eaLnBrk="1" hangingPunct="1">
              <a:buFont typeface="Wingdings" pitchFamily="2" charset="2"/>
              <a:buChar char="n"/>
            </a:pPr>
            <a:r>
              <a:rPr lang="en-US" altLang="zh-CN" dirty="0"/>
              <a:t>Congestion Control Algorithms</a:t>
            </a:r>
            <a:endParaRPr lang="zh-CN" altLang="en-US" dirty="0"/>
          </a:p>
          <a:p>
            <a:pPr marL="342900" indent="-342900" algn="l" eaLnBrk="1" hangingPunct="1">
              <a:buFont typeface="Wingdings" pitchFamily="2" charset="2"/>
              <a:buChar char="n"/>
            </a:pPr>
            <a:r>
              <a:rPr lang="en-US" altLang="zh-CN" dirty="0"/>
              <a:t>Internetworking</a:t>
            </a:r>
            <a:endParaRPr lang="zh-CN" altLang="en-US" dirty="0"/>
          </a:p>
          <a:p>
            <a:pPr marL="342900" indent="-342900" algn="l" eaLnBrk="1" hangingPunct="1">
              <a:buFont typeface="Wingdings" pitchFamily="2" charset="2"/>
              <a:buChar char="n"/>
            </a:pPr>
            <a:r>
              <a:rPr lang="en-US" altLang="zh-CN" dirty="0"/>
              <a:t>IP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Optimality Principle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640763" cy="55451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400" dirty="0"/>
              <a:t>If router </a:t>
            </a:r>
            <a:r>
              <a:rPr lang="en-US" altLang="zh-CN" sz="2400" b="1" dirty="0">
                <a:latin typeface="Arial" charset="0"/>
              </a:rPr>
              <a:t>J</a:t>
            </a:r>
            <a:r>
              <a:rPr lang="en-US" altLang="zh-CN" sz="2400" dirty="0"/>
              <a:t> is on the optimal path from router </a:t>
            </a:r>
            <a:r>
              <a:rPr lang="en-US" altLang="zh-CN" sz="2400" b="1" dirty="0">
                <a:latin typeface="Arial" charset="0"/>
              </a:rPr>
              <a:t>I</a:t>
            </a:r>
            <a:r>
              <a:rPr lang="en-US" altLang="zh-CN" sz="2400" dirty="0"/>
              <a:t> to router </a:t>
            </a:r>
            <a:r>
              <a:rPr lang="en-US" altLang="zh-CN" sz="2400" b="1" dirty="0">
                <a:latin typeface="Arial" charset="0"/>
              </a:rPr>
              <a:t>K</a:t>
            </a:r>
            <a:r>
              <a:rPr lang="en-US" altLang="zh-CN" sz="2400" dirty="0"/>
              <a:t>, then the optimal path from </a:t>
            </a:r>
            <a:r>
              <a:rPr lang="en-US" altLang="zh-CN" sz="2400" b="1" dirty="0">
                <a:latin typeface="Arial" charset="0"/>
              </a:rPr>
              <a:t>J</a:t>
            </a:r>
            <a:r>
              <a:rPr lang="en-US" altLang="zh-CN" sz="2400" dirty="0"/>
              <a:t> to </a:t>
            </a:r>
            <a:r>
              <a:rPr lang="en-US" altLang="zh-CN" sz="2400" b="1" dirty="0">
                <a:latin typeface="Arial" charset="0"/>
              </a:rPr>
              <a:t>K</a:t>
            </a:r>
            <a:r>
              <a:rPr lang="en-US" altLang="zh-CN" sz="2400" dirty="0"/>
              <a:t> also falls along the same route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000" dirty="0"/>
              <a:t>If a route </a:t>
            </a:r>
            <a:r>
              <a:rPr lang="en-US" altLang="zh-CN" sz="2000" b="1" i="1" dirty="0" err="1">
                <a:latin typeface="Times New Roman" pitchFamily="18" charset="0"/>
              </a:rPr>
              <a:t>r</a:t>
            </a:r>
            <a:r>
              <a:rPr lang="en-US" altLang="zh-CN" sz="2000" b="1" i="1" baseline="-25000" dirty="0" err="1">
                <a:latin typeface="Times New Roman" pitchFamily="18" charset="0"/>
              </a:rPr>
              <a:t>x</a:t>
            </a:r>
            <a:r>
              <a:rPr lang="en-US" altLang="zh-CN" sz="2000" b="1" i="1" baseline="-25000" dirty="0">
                <a:latin typeface="Times New Roman" pitchFamily="18" charset="0"/>
              </a:rPr>
              <a:t> </a:t>
            </a:r>
            <a:r>
              <a:rPr lang="en-US" altLang="zh-CN" sz="2000" dirty="0"/>
              <a:t>better than </a:t>
            </a:r>
            <a:r>
              <a:rPr lang="en-US" altLang="zh-CN" sz="2000" b="1" i="1" dirty="0">
                <a:latin typeface="Times New Roman" pitchFamily="18" charset="0"/>
              </a:rPr>
              <a:t>r</a:t>
            </a:r>
            <a:r>
              <a:rPr lang="en-US" altLang="zh-CN" sz="2000" b="1" i="1" baseline="-30000" dirty="0">
                <a:latin typeface="Times New Roman" pitchFamily="18" charset="0"/>
              </a:rPr>
              <a:t>2</a:t>
            </a:r>
            <a:r>
              <a:rPr lang="en-US" altLang="zh-CN" sz="2000" dirty="0"/>
              <a:t> existed from </a:t>
            </a:r>
            <a:r>
              <a:rPr lang="en-US" altLang="zh-CN" sz="2000" b="1" dirty="0">
                <a:latin typeface="Arial" charset="0"/>
              </a:rPr>
              <a:t>J</a:t>
            </a:r>
            <a:r>
              <a:rPr lang="en-US" altLang="zh-CN" sz="2000" dirty="0"/>
              <a:t> to </a:t>
            </a:r>
            <a:r>
              <a:rPr lang="en-US" altLang="zh-CN" sz="2000" b="1" dirty="0">
                <a:latin typeface="Arial" charset="0"/>
              </a:rPr>
              <a:t>K</a:t>
            </a:r>
            <a:r>
              <a:rPr lang="en-US" altLang="zh-CN" sz="2000" dirty="0"/>
              <a:t>, it could be concatenated with </a:t>
            </a:r>
            <a:r>
              <a:rPr lang="en-US" altLang="zh-CN" sz="2000" b="1" i="1" dirty="0">
                <a:latin typeface="Times New Roman" pitchFamily="18" charset="0"/>
              </a:rPr>
              <a:t>r</a:t>
            </a:r>
            <a:r>
              <a:rPr lang="en-US" altLang="zh-CN" sz="2000" b="1" i="1" baseline="-30000" dirty="0">
                <a:latin typeface="Times New Roman" pitchFamily="18" charset="0"/>
              </a:rPr>
              <a:t>1</a:t>
            </a:r>
            <a:r>
              <a:rPr lang="en-US" altLang="zh-CN" sz="2000" dirty="0"/>
              <a:t> to improve the route from </a:t>
            </a:r>
            <a:r>
              <a:rPr lang="en-US" altLang="zh-CN" sz="2000" b="1" dirty="0">
                <a:latin typeface="Arial" charset="0"/>
              </a:rPr>
              <a:t>I</a:t>
            </a:r>
            <a:r>
              <a:rPr lang="en-US" altLang="zh-CN" sz="2000" dirty="0"/>
              <a:t> to </a:t>
            </a:r>
            <a:r>
              <a:rPr lang="en-US" altLang="zh-CN" sz="2000" b="1" dirty="0">
                <a:latin typeface="Arial" charset="0"/>
              </a:rPr>
              <a:t>K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000" dirty="0"/>
              <a:t>Contradicting our statement that </a:t>
            </a:r>
            <a:r>
              <a:rPr lang="en-US" altLang="zh-CN" sz="2000" b="1" i="1" dirty="0">
                <a:latin typeface="Times New Roman" pitchFamily="18" charset="0"/>
              </a:rPr>
              <a:t>r</a:t>
            </a:r>
            <a:r>
              <a:rPr lang="en-US" altLang="zh-CN" sz="2000" b="1" i="1" baseline="-30000" dirty="0">
                <a:latin typeface="Times New Roman" pitchFamily="18" charset="0"/>
              </a:rPr>
              <a:t>1</a:t>
            </a:r>
            <a:r>
              <a:rPr lang="en-US" altLang="zh-CN" sz="2000" b="1" i="1" dirty="0">
                <a:latin typeface="Times New Roman" pitchFamily="18" charset="0"/>
              </a:rPr>
              <a:t>r</a:t>
            </a:r>
            <a:r>
              <a:rPr lang="en-US" altLang="zh-CN" sz="2000" b="1" i="1" baseline="-30000" dirty="0">
                <a:latin typeface="Times New Roman" pitchFamily="18" charset="0"/>
              </a:rPr>
              <a:t>2</a:t>
            </a:r>
            <a:r>
              <a:rPr lang="en-US" altLang="zh-CN" sz="2000" b="1" i="1" dirty="0">
                <a:latin typeface="Times New Roman" pitchFamily="18" charset="0"/>
              </a:rPr>
              <a:t> </a:t>
            </a:r>
            <a:r>
              <a:rPr lang="en-US" altLang="zh-CN" sz="2000" dirty="0"/>
              <a:t>is optimal</a:t>
            </a:r>
          </a:p>
        </p:txBody>
      </p:sp>
      <p:sp>
        <p:nvSpPr>
          <p:cNvPr id="36867" name="Line 4"/>
          <p:cNvSpPr>
            <a:spLocks noChangeShapeType="1"/>
          </p:cNvSpPr>
          <p:nvPr/>
        </p:nvSpPr>
        <p:spPr bwMode="auto">
          <a:xfrm>
            <a:off x="2506663" y="4418013"/>
            <a:ext cx="172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8" name="Line 5"/>
          <p:cNvSpPr>
            <a:spLocks noChangeShapeType="1"/>
          </p:cNvSpPr>
          <p:nvPr/>
        </p:nvSpPr>
        <p:spPr bwMode="auto">
          <a:xfrm>
            <a:off x="4233863" y="4432300"/>
            <a:ext cx="1044575" cy="711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9" name="Freeform 6"/>
          <p:cNvSpPr>
            <a:spLocks/>
          </p:cNvSpPr>
          <p:nvPr/>
        </p:nvSpPr>
        <p:spPr bwMode="auto">
          <a:xfrm>
            <a:off x="4219575" y="4418013"/>
            <a:ext cx="1181100" cy="741362"/>
          </a:xfrm>
          <a:custGeom>
            <a:avLst/>
            <a:gdLst>
              <a:gd name="T0" fmla="*/ 0 w 744"/>
              <a:gd name="T1" fmla="*/ 0 h 467"/>
              <a:gd name="T2" fmla="*/ 2147483647 w 744"/>
              <a:gd name="T3" fmla="*/ 2147483647 h 467"/>
              <a:gd name="T4" fmla="*/ 2147483647 w 744"/>
              <a:gd name="T5" fmla="*/ 2147483647 h 467"/>
              <a:gd name="T6" fmla="*/ 0 60000 65536"/>
              <a:gd name="T7" fmla="*/ 0 60000 65536"/>
              <a:gd name="T8" fmla="*/ 0 60000 65536"/>
              <a:gd name="T9" fmla="*/ 0 w 744"/>
              <a:gd name="T10" fmla="*/ 0 h 467"/>
              <a:gd name="T11" fmla="*/ 744 w 744"/>
              <a:gd name="T12" fmla="*/ 467 h 4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4" h="467">
                <a:moveTo>
                  <a:pt x="0" y="0"/>
                </a:moveTo>
                <a:cubicBezTo>
                  <a:pt x="259" y="7"/>
                  <a:pt x="518" y="14"/>
                  <a:pt x="631" y="92"/>
                </a:cubicBezTo>
                <a:cubicBezTo>
                  <a:pt x="744" y="170"/>
                  <a:pt x="667" y="408"/>
                  <a:pt x="676" y="467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round/>
            <a:headEnd type="diamond" w="med" len="med"/>
            <a:tailEnd type="diamond" w="med" len="med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2232025" y="3976688"/>
            <a:ext cx="374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/>
              <a:t>  I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5430838" y="4956175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/>
              <a:t>K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4064000" y="39766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/>
              <a:t>J</a:t>
            </a:r>
          </a:p>
        </p:txBody>
      </p:sp>
      <p:sp>
        <p:nvSpPr>
          <p:cNvPr id="36873" name="Text Box 10"/>
          <p:cNvSpPr txBox="1">
            <a:spLocks noChangeArrowheads="1"/>
          </p:cNvSpPr>
          <p:nvPr/>
        </p:nvSpPr>
        <p:spPr bwMode="auto">
          <a:xfrm>
            <a:off x="3135313" y="3860800"/>
            <a:ext cx="4429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i="1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800" b="1" i="1" baseline="-25000">
                <a:solidFill>
                  <a:srgbClr val="9933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6874" name="Text Box 11"/>
          <p:cNvSpPr txBox="1">
            <a:spLocks noChangeArrowheads="1"/>
          </p:cNvSpPr>
          <p:nvPr/>
        </p:nvSpPr>
        <p:spPr bwMode="auto">
          <a:xfrm>
            <a:off x="4381500" y="4675188"/>
            <a:ext cx="4429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i="1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800" b="1" i="1" baseline="-25000">
                <a:solidFill>
                  <a:srgbClr val="9933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6875" name="Text Box 12"/>
          <p:cNvSpPr txBox="1">
            <a:spLocks noChangeArrowheads="1"/>
          </p:cNvSpPr>
          <p:nvPr/>
        </p:nvSpPr>
        <p:spPr bwMode="auto">
          <a:xfrm>
            <a:off x="5092700" y="4029075"/>
            <a:ext cx="442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i="1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800" b="1" i="1" baseline="-25000">
                <a:solidFill>
                  <a:srgbClr val="9933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36876" name="Text Box 13"/>
          <p:cNvSpPr txBox="1">
            <a:spLocks noChangeArrowheads="1"/>
          </p:cNvSpPr>
          <p:nvPr/>
        </p:nvSpPr>
        <p:spPr bwMode="auto">
          <a:xfrm>
            <a:off x="6200774" y="4214813"/>
            <a:ext cx="19288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1" dirty="0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800" b="1" i="1" baseline="-25000" dirty="0">
                <a:solidFill>
                  <a:srgbClr val="993300"/>
                </a:solidFill>
                <a:latin typeface="Times New Roman" pitchFamily="18" charset="0"/>
              </a:rPr>
              <a:t>1</a:t>
            </a:r>
            <a:r>
              <a:rPr lang="en-US" altLang="zh-CN" sz="2800" b="1" i="1" dirty="0">
                <a:solidFill>
                  <a:srgbClr val="993300"/>
                </a:solidFill>
                <a:latin typeface="Times New Roman" pitchFamily="18" charset="0"/>
              </a:rPr>
              <a:t>+r</a:t>
            </a:r>
            <a:r>
              <a:rPr lang="en-US" altLang="zh-CN" sz="2800" b="1" i="1" baseline="-25000" dirty="0">
                <a:solidFill>
                  <a:srgbClr val="993300"/>
                </a:solidFill>
                <a:latin typeface="Times New Roman" pitchFamily="18" charset="0"/>
              </a:rPr>
              <a:t>2</a:t>
            </a:r>
            <a:r>
              <a:rPr lang="en-US" altLang="zh-CN" sz="2800" b="1" i="1" dirty="0">
                <a:solidFill>
                  <a:srgbClr val="993300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zh-CN" altLang="en-US" sz="2800" b="1" i="1" dirty="0">
                <a:solidFill>
                  <a:srgbClr val="993300"/>
                </a:solidFill>
                <a:latin typeface="Times New Roman" pitchFamily="18" charset="0"/>
              </a:rPr>
              <a:t>？</a:t>
            </a:r>
            <a:endParaRPr lang="en-US" altLang="zh-CN" sz="2800" b="1" i="1" dirty="0">
              <a:solidFill>
                <a:srgbClr val="993300"/>
              </a:solidFill>
              <a:latin typeface="Times New Roman" pitchFamily="18" charset="0"/>
            </a:endParaRPr>
          </a:p>
          <a:p>
            <a:pPr algn="ctr"/>
            <a:r>
              <a:rPr lang="en-US" altLang="zh-CN" sz="2800" b="1" i="1" dirty="0">
                <a:solidFill>
                  <a:srgbClr val="993300"/>
                </a:solidFill>
                <a:latin typeface="Times New Roman" pitchFamily="18" charset="0"/>
              </a:rPr>
              <a:t>r</a:t>
            </a:r>
            <a:r>
              <a:rPr lang="en-US" altLang="zh-CN" sz="2800" b="1" i="1" baseline="-25000" dirty="0">
                <a:solidFill>
                  <a:srgbClr val="993300"/>
                </a:solidFill>
                <a:latin typeface="Times New Roman" pitchFamily="18" charset="0"/>
              </a:rPr>
              <a:t>1</a:t>
            </a:r>
            <a:r>
              <a:rPr lang="en-US" altLang="zh-CN" sz="2800" b="1" i="1" dirty="0">
                <a:solidFill>
                  <a:srgbClr val="993300"/>
                </a:solidFill>
                <a:latin typeface="Times New Roman" pitchFamily="18" charset="0"/>
              </a:rPr>
              <a:t>+r</a:t>
            </a:r>
            <a:r>
              <a:rPr lang="en-US" altLang="zh-CN" sz="2800" b="1" i="1" baseline="-25000" dirty="0">
                <a:solidFill>
                  <a:srgbClr val="99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Sink Tree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0213" y="836613"/>
            <a:ext cx="8318500" cy="1728291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  <a:spcBef>
                <a:spcPct val="5000"/>
              </a:spcBef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cs typeface="+mn-cs"/>
              </a:rPr>
              <a:t>Optimal routes from all sources to a destination form a tree rooted at the destination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cs typeface="+mn-cs"/>
              </a:rPr>
              <a:t>Does not contain any loops, so each packet will be delivered within a finite number of hops</a:t>
            </a:r>
            <a:endParaRPr lang="en-US" altLang="zh-CN" sz="2400" dirty="0">
              <a:solidFill>
                <a:srgbClr val="000099"/>
              </a:solidFill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234BB-D63F-4F16-BAAB-17296BBE9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2573308"/>
            <a:ext cx="831850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5000"/>
              </a:spcBef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altLang="zh-CN" kern="0" dirty="0">
                <a:solidFill>
                  <a:srgbClr val="000099"/>
                </a:solidFill>
                <a:cs typeface="+mn-cs"/>
              </a:rPr>
              <a:t>The goal of routing algorithms</a:t>
            </a:r>
          </a:p>
          <a:p>
            <a:pPr lvl="2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400" kern="0" dirty="0">
                <a:solidFill>
                  <a:srgbClr val="000099"/>
                </a:solidFill>
                <a:ea typeface="+mn-ea"/>
                <a:cs typeface="+mn-cs"/>
              </a:rPr>
              <a:t>Discover and use the sink trees for all routers </a:t>
            </a:r>
          </a:p>
          <a:p>
            <a:pPr lvl="2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400" kern="0" dirty="0">
                <a:solidFill>
                  <a:srgbClr val="000099"/>
                </a:solidFill>
                <a:ea typeface="+mn-ea"/>
                <a:cs typeface="+mn-cs"/>
              </a:rPr>
              <a:t>Different routers may have different ideas about the current topology sometime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of Sink Tree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9925" y="4171950"/>
            <a:ext cx="5349875" cy="939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>
                <a:latin typeface="Times New Roman" pitchFamily="18" charset="0"/>
              </a:rPr>
              <a:t> A subnet.  </a:t>
            </a: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>
                <a:latin typeface="Times New Roman" pitchFamily="18" charset="0"/>
              </a:rPr>
              <a:t> A sink tree for router B</a:t>
            </a:r>
          </a:p>
        </p:txBody>
      </p:sp>
      <p:pic>
        <p:nvPicPr>
          <p:cNvPr id="38915" name="Picture 4" descr="5-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960438"/>
            <a:ext cx="7593013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Shortest Path Routing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Shortest Path Routing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6613"/>
            <a:ext cx="8316913" cy="3528491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000" dirty="0"/>
              <a:t>Build a weighted and directed graph of subnet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Nodes represent routers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Arcs represents communication lines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000" dirty="0"/>
              <a:t>Weight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Hops 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Geographic distance in kilometers 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Mean queueing and transmission delay</a:t>
            </a:r>
          </a:p>
          <a:p>
            <a:pPr lvl="2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Determined by hourly test, some standard test packet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dirty="0"/>
              <a:t>A function of the distance, bandwidth, average traffic, communication cost, mean queue length, measured delay, and other factors </a:t>
            </a:r>
          </a:p>
          <a:p>
            <a:pPr marL="457200" lvl="1" indent="0" eaLnBrk="1" hangingPunct="1">
              <a:lnSpc>
                <a:spcPct val="110000"/>
              </a:lnSpc>
              <a:spcBef>
                <a:spcPct val="5000"/>
              </a:spcBef>
              <a:buNone/>
            </a:pPr>
            <a:endParaRPr lang="en-US" altLang="zh-C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30DD6-6903-41AE-9A7E-F62A9731B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57" y="4437112"/>
            <a:ext cx="831691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000" kern="0" dirty="0"/>
              <a:t>Dijkstra Algorithm</a:t>
            </a:r>
          </a:p>
          <a:p>
            <a:pPr lvl="1"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1800" kern="0" dirty="0"/>
              <a:t>Finds the shortest path between a given pair of routers</a:t>
            </a:r>
          </a:p>
          <a:p>
            <a:pPr marL="457200" lvl="1" indent="0" eaLnBrk="1" hangingPunct="1">
              <a:lnSpc>
                <a:spcPct val="110000"/>
              </a:lnSpc>
              <a:spcBef>
                <a:spcPct val="5000"/>
              </a:spcBef>
              <a:buFont typeface="Wingdings" pitchFamily="2" charset="2"/>
              <a:buNone/>
            </a:pPr>
            <a:endParaRPr lang="en-US" altLang="zh-CN" sz="18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Flooding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Flooding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No network info required</a:t>
            </a:r>
          </a:p>
          <a:p>
            <a:pPr eaLnBrk="1" hangingPunct="1"/>
            <a:r>
              <a:rPr lang="en-US" altLang="zh-CN" sz="2000" dirty="0"/>
              <a:t>Incoming packets retransmitted on every link except incoming link</a:t>
            </a:r>
          </a:p>
          <a:p>
            <a:pPr eaLnBrk="1" hangingPunct="1"/>
            <a:r>
              <a:rPr lang="en-US" altLang="zh-CN" sz="2000" dirty="0"/>
              <a:t>Eventually a number of copies will arrive at destination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69914" y="4966295"/>
            <a:ext cx="2301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CC3300"/>
                </a:solidFill>
              </a:rPr>
              <a:t>1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451101" y="6349008"/>
            <a:ext cx="23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98476" y="4926608"/>
            <a:ext cx="415925" cy="423862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800" b="1">
              <a:solidFill>
                <a:srgbClr val="CC3300"/>
              </a:solidFill>
            </a:endParaRPr>
          </a:p>
        </p:txBody>
      </p:sp>
      <p:cxnSp>
        <p:nvCxnSpPr>
          <p:cNvPr id="7" name="AutoShape 9"/>
          <p:cNvCxnSpPr>
            <a:cxnSpLocks noChangeShapeType="1"/>
            <a:stCxn id="6" idx="5"/>
            <a:endCxn id="16" idx="1"/>
          </p:cNvCxnSpPr>
          <p:nvPr/>
        </p:nvCxnSpPr>
        <p:spPr bwMode="auto">
          <a:xfrm>
            <a:off x="854076" y="5307608"/>
            <a:ext cx="1585913" cy="1044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" name="AutoShape 10"/>
          <p:cNvCxnSpPr>
            <a:cxnSpLocks noChangeShapeType="1"/>
            <a:stCxn id="16" idx="6"/>
          </p:cNvCxnSpPr>
          <p:nvPr/>
        </p:nvCxnSpPr>
        <p:spPr bwMode="auto">
          <a:xfrm flipV="1">
            <a:off x="2814639" y="6445845"/>
            <a:ext cx="3381375" cy="76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AutoShape 11"/>
          <p:cNvCxnSpPr>
            <a:cxnSpLocks noChangeShapeType="1"/>
            <a:stCxn id="6" idx="7"/>
          </p:cNvCxnSpPr>
          <p:nvPr/>
        </p:nvCxnSpPr>
        <p:spPr bwMode="auto">
          <a:xfrm flipV="1">
            <a:off x="854076" y="3462933"/>
            <a:ext cx="1316038" cy="15065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AutoShape 12"/>
          <p:cNvCxnSpPr>
            <a:cxnSpLocks noChangeShapeType="1"/>
          </p:cNvCxnSpPr>
          <p:nvPr/>
        </p:nvCxnSpPr>
        <p:spPr bwMode="auto">
          <a:xfrm flipV="1">
            <a:off x="2544764" y="3218458"/>
            <a:ext cx="3117850" cy="76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utoShape 13"/>
          <p:cNvCxnSpPr>
            <a:cxnSpLocks noChangeShapeType="1"/>
            <a:endCxn id="17" idx="1"/>
          </p:cNvCxnSpPr>
          <p:nvPr/>
        </p:nvCxnSpPr>
        <p:spPr bwMode="auto">
          <a:xfrm>
            <a:off x="6037264" y="3386733"/>
            <a:ext cx="1893887" cy="11604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14"/>
          <p:cNvCxnSpPr>
            <a:cxnSpLocks noChangeShapeType="1"/>
            <a:endCxn id="18" idx="2"/>
          </p:cNvCxnSpPr>
          <p:nvPr/>
        </p:nvCxnSpPr>
        <p:spPr bwMode="auto">
          <a:xfrm flipV="1">
            <a:off x="6630989" y="4910733"/>
            <a:ext cx="1427162" cy="15351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AutoShape 15"/>
          <p:cNvCxnSpPr>
            <a:cxnSpLocks noChangeShapeType="1"/>
            <a:endCxn id="16" idx="0"/>
          </p:cNvCxnSpPr>
          <p:nvPr/>
        </p:nvCxnSpPr>
        <p:spPr bwMode="auto">
          <a:xfrm>
            <a:off x="2317751" y="3524845"/>
            <a:ext cx="269875" cy="27654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6"/>
          <p:cNvCxnSpPr>
            <a:cxnSpLocks noChangeShapeType="1"/>
          </p:cNvCxnSpPr>
          <p:nvPr/>
        </p:nvCxnSpPr>
        <p:spPr bwMode="auto">
          <a:xfrm>
            <a:off x="5889626" y="3448645"/>
            <a:ext cx="533400" cy="27654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7"/>
          <p:cNvCxnSpPr>
            <a:cxnSpLocks noChangeShapeType="1"/>
            <a:endCxn id="16" idx="7"/>
          </p:cNvCxnSpPr>
          <p:nvPr/>
        </p:nvCxnSpPr>
        <p:spPr bwMode="auto">
          <a:xfrm flipH="1">
            <a:off x="2735264" y="3386733"/>
            <a:ext cx="3006725" cy="29654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379664" y="6309320"/>
            <a:ext cx="415925" cy="423863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800" b="1">
              <a:solidFill>
                <a:srgbClr val="660066"/>
              </a:solidFill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7870826" y="4504333"/>
            <a:ext cx="415925" cy="423862"/>
          </a:xfrm>
          <a:prstGeom prst="ellipse">
            <a:avLst/>
          </a:prstGeom>
          <a:noFill/>
          <a:ln w="38100">
            <a:solidFill>
              <a:srgbClr val="666699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7942264" y="4544020"/>
            <a:ext cx="2301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666699"/>
                </a:solidFill>
              </a:rPr>
              <a:t>6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2181226" y="3121620"/>
            <a:ext cx="23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5753101" y="3045420"/>
            <a:ext cx="23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6286501" y="6272808"/>
            <a:ext cx="23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FF00FF"/>
                </a:solidFill>
              </a:rPr>
              <a:t>5</a:t>
            </a:r>
          </a:p>
        </p:txBody>
      </p:sp>
      <p:sp>
        <p:nvSpPr>
          <p:cNvPr id="22" name="Oval 24"/>
          <p:cNvSpPr>
            <a:spLocks noChangeArrowheads="1"/>
          </p:cNvSpPr>
          <p:nvPr/>
        </p:nvSpPr>
        <p:spPr bwMode="auto">
          <a:xfrm>
            <a:off x="5681664" y="3005733"/>
            <a:ext cx="415925" cy="4238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23" name="Oval 25"/>
          <p:cNvSpPr>
            <a:spLocks noChangeArrowheads="1"/>
          </p:cNvSpPr>
          <p:nvPr/>
        </p:nvSpPr>
        <p:spPr bwMode="auto">
          <a:xfrm>
            <a:off x="2109789" y="3081933"/>
            <a:ext cx="415925" cy="423862"/>
          </a:xfrm>
          <a:prstGeom prst="ellipse">
            <a:avLst/>
          </a:prstGeom>
          <a:noFill/>
          <a:ln w="38100">
            <a:solidFill>
              <a:srgbClr val="0066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800" b="1">
              <a:solidFill>
                <a:srgbClr val="FF0000"/>
              </a:solidFill>
            </a:endParaRPr>
          </a:p>
        </p:txBody>
      </p:sp>
      <p:sp>
        <p:nvSpPr>
          <p:cNvPr id="24" name="Oval 26"/>
          <p:cNvSpPr>
            <a:spLocks noChangeArrowheads="1"/>
          </p:cNvSpPr>
          <p:nvPr/>
        </p:nvSpPr>
        <p:spPr bwMode="auto">
          <a:xfrm>
            <a:off x="6215064" y="6233120"/>
            <a:ext cx="415925" cy="423863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 sz="1800" b="1">
              <a:solidFill>
                <a:srgbClr val="660066"/>
              </a:solidFill>
            </a:endParaRPr>
          </a:p>
        </p:txBody>
      </p: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782639" y="2261195"/>
            <a:ext cx="4932362" cy="2874963"/>
            <a:chOff x="547" y="674"/>
            <a:chExt cx="3107" cy="1811"/>
          </a:xfrm>
        </p:grpSpPr>
        <p:sp>
          <p:nvSpPr>
            <p:cNvPr id="26" name="Freeform 40"/>
            <p:cNvSpPr>
              <a:spLocks/>
            </p:cNvSpPr>
            <p:nvPr/>
          </p:nvSpPr>
          <p:spPr bwMode="auto">
            <a:xfrm rot="300000">
              <a:off x="547" y="674"/>
              <a:ext cx="3066" cy="1811"/>
            </a:xfrm>
            <a:custGeom>
              <a:avLst/>
              <a:gdLst>
                <a:gd name="T0" fmla="*/ 0 w 3240"/>
                <a:gd name="T1" fmla="*/ 3332 h 1478"/>
                <a:gd name="T2" fmla="*/ 14 w 3240"/>
                <a:gd name="T3" fmla="*/ 2520 h 1478"/>
                <a:gd name="T4" fmla="*/ 67 w 3240"/>
                <a:gd name="T5" fmla="*/ 1885 h 1478"/>
                <a:gd name="T6" fmla="*/ 183 w 3240"/>
                <a:gd name="T7" fmla="*/ 1141 h 1478"/>
                <a:gd name="T8" fmla="*/ 332 w 3240"/>
                <a:gd name="T9" fmla="*/ 613 h 1478"/>
                <a:gd name="T10" fmla="*/ 520 w 3240"/>
                <a:gd name="T11" fmla="*/ 248 h 1478"/>
                <a:gd name="T12" fmla="*/ 755 w 3240"/>
                <a:gd name="T13" fmla="*/ 59 h 1478"/>
                <a:gd name="T14" fmla="*/ 948 w 3240"/>
                <a:gd name="T15" fmla="*/ 2 h 1478"/>
                <a:gd name="T16" fmla="*/ 1212 w 3240"/>
                <a:gd name="T17" fmla="*/ 32 h 1478"/>
                <a:gd name="T18" fmla="*/ 1439 w 3240"/>
                <a:gd name="T19" fmla="*/ 99 h 1478"/>
                <a:gd name="T20" fmla="*/ 1694 w 3240"/>
                <a:gd name="T21" fmla="*/ 194 h 1478"/>
                <a:gd name="T22" fmla="*/ 1978 w 3240"/>
                <a:gd name="T23" fmla="*/ 342 h 1478"/>
                <a:gd name="T24" fmla="*/ 2179 w 3240"/>
                <a:gd name="T25" fmla="*/ 451 h 1478"/>
                <a:gd name="T26" fmla="*/ 2391 w 3240"/>
                <a:gd name="T27" fmla="*/ 587 h 1478"/>
                <a:gd name="T28" fmla="*/ 2497 w 3240"/>
                <a:gd name="T29" fmla="*/ 694 h 1478"/>
                <a:gd name="T30" fmla="*/ 2598 w 3240"/>
                <a:gd name="T31" fmla="*/ 776 h 14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40"/>
                <a:gd name="T49" fmla="*/ 0 h 1478"/>
                <a:gd name="T50" fmla="*/ 3240 w 3240"/>
                <a:gd name="T51" fmla="*/ 1478 h 147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40" h="1478">
                  <a:moveTo>
                    <a:pt x="0" y="1478"/>
                  </a:moveTo>
                  <a:cubicBezTo>
                    <a:pt x="2" y="1351"/>
                    <a:pt x="4" y="1225"/>
                    <a:pt x="18" y="1118"/>
                  </a:cubicBezTo>
                  <a:cubicBezTo>
                    <a:pt x="32" y="1011"/>
                    <a:pt x="49" y="938"/>
                    <a:pt x="84" y="836"/>
                  </a:cubicBezTo>
                  <a:cubicBezTo>
                    <a:pt x="119" y="734"/>
                    <a:pt x="173" y="600"/>
                    <a:pt x="228" y="506"/>
                  </a:cubicBezTo>
                  <a:cubicBezTo>
                    <a:pt x="283" y="412"/>
                    <a:pt x="344" y="338"/>
                    <a:pt x="414" y="272"/>
                  </a:cubicBezTo>
                  <a:cubicBezTo>
                    <a:pt x="484" y="206"/>
                    <a:pt x="560" y="151"/>
                    <a:pt x="648" y="110"/>
                  </a:cubicBezTo>
                  <a:cubicBezTo>
                    <a:pt x="736" y="69"/>
                    <a:pt x="853" y="44"/>
                    <a:pt x="942" y="26"/>
                  </a:cubicBezTo>
                  <a:cubicBezTo>
                    <a:pt x="1031" y="8"/>
                    <a:pt x="1087" y="4"/>
                    <a:pt x="1182" y="2"/>
                  </a:cubicBezTo>
                  <a:cubicBezTo>
                    <a:pt x="1277" y="0"/>
                    <a:pt x="1410" y="7"/>
                    <a:pt x="1512" y="14"/>
                  </a:cubicBezTo>
                  <a:cubicBezTo>
                    <a:pt x="1614" y="21"/>
                    <a:pt x="1694" y="32"/>
                    <a:pt x="1794" y="44"/>
                  </a:cubicBezTo>
                  <a:cubicBezTo>
                    <a:pt x="1894" y="56"/>
                    <a:pt x="2000" y="68"/>
                    <a:pt x="2112" y="86"/>
                  </a:cubicBezTo>
                  <a:cubicBezTo>
                    <a:pt x="2224" y="104"/>
                    <a:pt x="2365" y="133"/>
                    <a:pt x="2466" y="152"/>
                  </a:cubicBezTo>
                  <a:cubicBezTo>
                    <a:pt x="2567" y="171"/>
                    <a:pt x="2632" y="182"/>
                    <a:pt x="2718" y="200"/>
                  </a:cubicBezTo>
                  <a:cubicBezTo>
                    <a:pt x="2804" y="218"/>
                    <a:pt x="2916" y="242"/>
                    <a:pt x="2982" y="260"/>
                  </a:cubicBezTo>
                  <a:cubicBezTo>
                    <a:pt x="3048" y="278"/>
                    <a:pt x="3071" y="294"/>
                    <a:pt x="3114" y="308"/>
                  </a:cubicBezTo>
                  <a:cubicBezTo>
                    <a:pt x="3157" y="322"/>
                    <a:pt x="3221" y="338"/>
                    <a:pt x="3240" y="34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/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3492" y="1140"/>
              <a:ext cx="162" cy="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Techniques for Damping the Flood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908050"/>
            <a:ext cx="8820150" cy="55451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/>
              <a:t>Problem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Generates vast numbers of duplicate packets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an infinite number unless some measures are taken to damp the process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/>
              <a:t>Measures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The header of each packet contains a hop counter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Counter is decremented at each hop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When the counter reaches zero, discard the packet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Sender initializes the hop counter as the length of the path from source to destination, or the subnet diameter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Source puts a sequence number in each packet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Each router records maximal seq per source telling which seq have already been seen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/>
              <a:t>Selective flooding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Each router records received data items in database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Every data items contains a version number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/>
              <a:t>Olny new data items will be flooded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Properties of Flooding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66775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All possible routes are tried</a:t>
            </a:r>
          </a:p>
          <a:p>
            <a:pPr lvl="1" eaLnBrk="1" hangingPunct="1"/>
            <a:r>
              <a:rPr lang="en-US" altLang="zh-CN" sz="2000" dirty="0"/>
              <a:t>Very robust</a:t>
            </a:r>
          </a:p>
          <a:p>
            <a:pPr eaLnBrk="1" hangingPunct="1"/>
            <a:r>
              <a:rPr lang="en-US" altLang="zh-CN" sz="2400" dirty="0"/>
              <a:t>At least one packet will have taken minimum hop count route</a:t>
            </a:r>
          </a:p>
          <a:p>
            <a:pPr eaLnBrk="1" hangingPunct="1"/>
            <a:r>
              <a:rPr lang="en-US" altLang="zh-CN" sz="2400" dirty="0"/>
              <a:t>All nodes are visited</a:t>
            </a:r>
          </a:p>
          <a:p>
            <a:pPr lvl="1" eaLnBrk="1" hangingPunct="1"/>
            <a:r>
              <a:rPr lang="en-US" altLang="zh-CN" sz="2000" dirty="0"/>
              <a:t>Useful to </a:t>
            </a:r>
            <a:r>
              <a:rPr lang="en-US" altLang="zh-CN" sz="2000" b="1" dirty="0">
                <a:solidFill>
                  <a:srgbClr val="FF0000"/>
                </a:solidFill>
              </a:rPr>
              <a:t>distribute routing information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Distance Vector Routing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Network Layer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1800"/>
              <a:t>Network Layer Design Issues</a:t>
            </a:r>
            <a:r>
              <a:rPr lang="en-US" altLang="zh-CN" sz="1800">
                <a:latin typeface="Wingdings" pitchFamily="2" charset="2"/>
                <a:hlinkClick r:id="rId2" action="ppaction://hlinksldjump"/>
              </a:rPr>
              <a:t></a:t>
            </a:r>
            <a:endParaRPr lang="en-US" altLang="zh-CN" sz="18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Issues </a:t>
            </a:r>
            <a:r>
              <a:rPr lang="en-US" altLang="zh-CN" sz="1600">
                <a:latin typeface="Wingdings" pitchFamily="2" charset="2"/>
                <a:hlinkClick r:id="rId3" action="ppaction://hlinksldjump"/>
              </a:rPr>
              <a:t></a:t>
            </a:r>
            <a:endParaRPr lang="en-US" altLang="zh-CN" sz="1600">
              <a:latin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Datagram </a:t>
            </a:r>
            <a:r>
              <a:rPr lang="en-US" altLang="zh-CN" sz="1600">
                <a:latin typeface="Wingdings" pitchFamily="2" charset="2"/>
                <a:hlinkClick r:id="rId4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Virtual Circuit </a:t>
            </a:r>
            <a:r>
              <a:rPr lang="en-US" altLang="zh-CN" sz="1600">
                <a:latin typeface="Wingdings" pitchFamily="2" charset="2"/>
                <a:hlinkClick r:id="rId5" action="ppaction://hlinksldjump"/>
              </a:rPr>
              <a:t></a:t>
            </a:r>
            <a:endParaRPr lang="en-US" altLang="zh-CN" sz="1600"/>
          </a:p>
          <a:p>
            <a:pPr eaLnBrk="1" hangingPunct="1">
              <a:lnSpc>
                <a:spcPct val="90000"/>
              </a:lnSpc>
            </a:pPr>
            <a:r>
              <a:rPr lang="en-US" altLang="zh-CN" sz="1800"/>
              <a:t>Routing Algorithms</a:t>
            </a:r>
            <a:r>
              <a:rPr lang="en-US" altLang="zh-CN" sz="1800">
                <a:latin typeface="Wingdings" pitchFamily="2" charset="2"/>
                <a:hlinkClick r:id="rId6" action="ppaction://hlinksldjump"/>
              </a:rPr>
              <a:t></a:t>
            </a:r>
            <a:endParaRPr lang="en-US" altLang="zh-CN" sz="18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Shortest Path Routing </a:t>
            </a:r>
            <a:r>
              <a:rPr lang="en-US" altLang="zh-CN" sz="1600">
                <a:latin typeface="Wingdings" pitchFamily="2" charset="2"/>
                <a:hlinkClick r:id="rId7" action="ppaction://hlinksldjump"/>
              </a:rPr>
              <a:t></a:t>
            </a:r>
            <a:endParaRPr lang="en-US" altLang="zh-CN" sz="1600">
              <a:latin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Flooding </a:t>
            </a:r>
            <a:r>
              <a:rPr lang="en-US" altLang="zh-CN" sz="1600">
                <a:latin typeface="Wingdings" pitchFamily="2" charset="2"/>
                <a:hlinkClick r:id="rId8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Distance Vector Routing </a:t>
            </a:r>
            <a:r>
              <a:rPr lang="en-US" altLang="zh-CN" sz="1600">
                <a:latin typeface="Wingdings" pitchFamily="2" charset="2"/>
                <a:hlinkClick r:id="rId9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Link State Routing </a:t>
            </a:r>
            <a:r>
              <a:rPr lang="en-US" altLang="zh-CN" sz="1600">
                <a:latin typeface="Wingdings" pitchFamily="2" charset="2"/>
                <a:hlinkClick r:id="rId10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Hierarchical Routing </a:t>
            </a:r>
            <a:r>
              <a:rPr lang="en-US" altLang="zh-CN" sz="1600">
                <a:latin typeface="Wingdings" pitchFamily="2" charset="2"/>
                <a:hlinkClick r:id="rId11" action="ppaction://hlinksldjump"/>
              </a:rPr>
              <a:t></a:t>
            </a:r>
            <a:endParaRPr lang="en-US" altLang="zh-CN" sz="1600"/>
          </a:p>
          <a:p>
            <a:pPr eaLnBrk="1" hangingPunct="1">
              <a:lnSpc>
                <a:spcPct val="90000"/>
              </a:lnSpc>
            </a:pPr>
            <a:r>
              <a:rPr lang="en-US" altLang="zh-CN" sz="1800"/>
              <a:t>Congestion Control Algorithms</a:t>
            </a:r>
            <a:r>
              <a:rPr lang="en-US" altLang="zh-CN" sz="1800">
                <a:latin typeface="Wingdings" pitchFamily="2" charset="2"/>
                <a:hlinkClick r:id="rId12" action="ppaction://hlinksldjump"/>
              </a:rPr>
              <a:t></a:t>
            </a:r>
            <a:endParaRPr lang="en-US" altLang="zh-CN" sz="1800">
              <a:latin typeface="Wingding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General Principles </a:t>
            </a:r>
            <a:r>
              <a:rPr lang="en-US" altLang="zh-CN" sz="1600">
                <a:latin typeface="Wingdings" pitchFamily="2" charset="2"/>
                <a:hlinkClick r:id="rId13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Congestion Prevention </a:t>
            </a:r>
            <a:r>
              <a:rPr lang="en-US" altLang="zh-CN" sz="1600">
                <a:latin typeface="Wingdings" pitchFamily="2" charset="2"/>
                <a:hlinkClick r:id="rId14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Congestion Control </a:t>
            </a:r>
            <a:r>
              <a:rPr lang="en-US" altLang="zh-CN" sz="1600">
                <a:latin typeface="Wingdings" pitchFamily="2" charset="2"/>
                <a:hlinkClick r:id="rId15" action="ppaction://hlinksldjump"/>
              </a:rPr>
              <a:t></a:t>
            </a:r>
            <a:endParaRPr lang="en-US" altLang="zh-CN" sz="1600"/>
          </a:p>
          <a:p>
            <a:pPr lvl="1" eaLnBrk="1" hangingPunct="1">
              <a:lnSpc>
                <a:spcPct val="90000"/>
              </a:lnSpc>
            </a:pPr>
            <a:r>
              <a:rPr lang="en-US" altLang="zh-CN" sz="1600"/>
              <a:t>Load Shedding</a:t>
            </a:r>
            <a:r>
              <a:rPr lang="en-US" altLang="zh-CN" sz="1600">
                <a:latin typeface="Wingdings" pitchFamily="2" charset="2"/>
                <a:hlinkClick r:id="rId16" action="ppaction://hlinksldjump"/>
              </a:rPr>
              <a:t></a:t>
            </a:r>
            <a:endParaRPr lang="en-US" altLang="zh-CN" sz="1600"/>
          </a:p>
          <a:p>
            <a:pPr eaLnBrk="1" hangingPunct="1">
              <a:lnSpc>
                <a:spcPct val="80000"/>
              </a:lnSpc>
            </a:pPr>
            <a:r>
              <a:rPr lang="en-US" altLang="zh-CN" sz="1600"/>
              <a:t>Quality of Service</a:t>
            </a:r>
            <a:r>
              <a:rPr lang="en-US" altLang="zh-CN" sz="1600">
                <a:latin typeface="Wingdings" pitchFamily="2" charset="2"/>
                <a:hlinkClick r:id="rId17" action="ppaction://hlinksldjump"/>
              </a:rPr>
              <a:t></a:t>
            </a:r>
            <a:endParaRPr lang="en-US" altLang="zh-CN" sz="1600"/>
          </a:p>
          <a:p>
            <a:pPr eaLnBrk="1" hangingPunct="1">
              <a:lnSpc>
                <a:spcPct val="80000"/>
              </a:lnSpc>
            </a:pPr>
            <a:r>
              <a:rPr lang="en-US" altLang="zh-CN" sz="1600"/>
              <a:t>Internetworking</a:t>
            </a:r>
            <a:r>
              <a:rPr lang="en-US" altLang="zh-CN" sz="1600">
                <a:latin typeface="Wingdings" pitchFamily="2" charset="2"/>
                <a:hlinkClick r:id="rId18" action="ppaction://hlinksldjump"/>
              </a:rPr>
              <a:t></a:t>
            </a:r>
            <a:endParaRPr lang="en-US" altLang="zh-CN" sz="1600">
              <a:latin typeface="Wingdings" pitchFamily="2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600"/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4495800" y="762000"/>
            <a:ext cx="8229600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Network Layer in the Internet</a:t>
            </a:r>
            <a:r>
              <a:rPr lang="en-US" altLang="zh-CN" sz="1800">
                <a:solidFill>
                  <a:srgbClr val="000099"/>
                </a:solidFill>
                <a:latin typeface="Wingdings" pitchFamily="2" charset="2"/>
                <a:ea typeface="黑体" pitchFamily="2" charset="-122"/>
                <a:hlinkClick r:id="rId19" action="ppaction://hlinksldjump"/>
              </a:rPr>
              <a:t></a:t>
            </a:r>
            <a:endParaRPr lang="en-US" altLang="zh-CN" sz="1800">
              <a:solidFill>
                <a:srgbClr val="000099"/>
              </a:solidFill>
              <a:latin typeface="Wingdings" pitchFamily="2" charset="2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Internet's Network Layer 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0" action="ppaction://hlinksldjump"/>
              </a:rPr>
              <a:t></a:t>
            </a:r>
            <a:endParaRPr lang="en-US" altLang="zh-CN" sz="1600">
              <a:latin typeface="Verdana" pitchFamily="34" charset="0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IPv4 Header 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1" action="ppaction://hlinksldjump"/>
              </a:rPr>
              <a:t></a:t>
            </a:r>
            <a:endParaRPr lang="en-US" altLang="zh-CN" sz="1600">
              <a:latin typeface="Verdana" pitchFamily="34" charset="0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ICMP 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2" action="ppaction://hlinksldjump"/>
              </a:rPr>
              <a:t></a:t>
            </a:r>
            <a:endParaRPr lang="en-US" altLang="zh-CN" sz="1600">
              <a:latin typeface="Verdana" pitchFamily="34" charset="0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IP Addresses &amp; Routing Table 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3" action="ppaction://hlinksldjump"/>
              </a:rPr>
              <a:t></a:t>
            </a:r>
            <a:endParaRPr lang="en-US" altLang="zh-CN" sz="1600">
              <a:latin typeface="Verdana" pitchFamily="34" charset="0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NAT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4" action="ppaction://hlinksldjump"/>
              </a:rPr>
              <a:t></a:t>
            </a:r>
            <a:endParaRPr lang="en-US" altLang="zh-CN" sz="1600">
              <a:latin typeface="Verdana" pitchFamily="34" charset="0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ARP,DHCP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5" action="ppaction://hlinksldjump"/>
              </a:rPr>
              <a:t></a:t>
            </a:r>
            <a:endParaRPr lang="en-US" altLang="zh-CN" sz="1600">
              <a:latin typeface="Wingdings" pitchFamily="2" charset="2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OSPF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6" action="ppaction://hlinksldjump"/>
              </a:rPr>
              <a:t></a:t>
            </a:r>
            <a:endParaRPr lang="en-US" altLang="zh-CN" sz="1600">
              <a:latin typeface="Wingdings" pitchFamily="2" charset="2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BGP 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7" action="ppaction://hlinksldjump"/>
              </a:rPr>
              <a:t></a:t>
            </a:r>
            <a:endParaRPr lang="en-US" altLang="zh-CN" sz="1600">
              <a:latin typeface="Wingdings" pitchFamily="2" charset="2"/>
              <a:ea typeface="黑体" pitchFamily="2" charset="-122"/>
            </a:endParaRP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600">
                <a:latin typeface="Verdana" pitchFamily="34" charset="0"/>
                <a:ea typeface="黑体" pitchFamily="2" charset="-122"/>
              </a:rPr>
              <a:t>IPv6</a:t>
            </a:r>
            <a:r>
              <a:rPr lang="en-US" altLang="zh-CN" sz="1600">
                <a:latin typeface="Wingdings" pitchFamily="2" charset="2"/>
                <a:ea typeface="黑体" pitchFamily="2" charset="-122"/>
                <a:hlinkClick r:id="rId28" action="ppaction://hlinksldjump"/>
              </a:rPr>
              <a:t></a:t>
            </a:r>
            <a:endParaRPr lang="en-US" altLang="zh-CN" sz="1600">
              <a:latin typeface="Wingdings" pitchFamily="2" charset="2"/>
              <a:ea typeface="黑体" pitchFamily="2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HomeWork </a:t>
            </a: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  <a:hlinkClick r:id="rId12" action="ppaction://hlinksldjump"/>
              </a:rPr>
              <a:t>(1) </a:t>
            </a: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</a:t>
            </a: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  <a:hlinkClick r:id="rId29" action="ppaction://hlinksldjump"/>
              </a:rPr>
              <a:t>(2)</a:t>
            </a:r>
            <a:endParaRPr lang="en-US" altLang="zh-CN" sz="180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Distance Vector Routing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5834063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sz="2000" dirty="0"/>
              <a:t>Each router maintains a table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The best known distance to each destination</a:t>
            </a:r>
          </a:p>
          <a:p>
            <a:pPr lvl="2" eaLnBrk="1" hangingPunct="1">
              <a:spcBef>
                <a:spcPct val="10000"/>
              </a:spcBef>
            </a:pPr>
            <a:r>
              <a:rPr lang="en-US" altLang="zh-CN" sz="1800" dirty="0"/>
              <a:t>The distance might be number of hops, time delay in milliseconds, …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Which line to use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 dirty="0"/>
              <a:t>The table is updated by exchanging information with neighbors 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Send Routing information </a:t>
            </a:r>
            <a:r>
              <a:rPr lang="en-US" altLang="zh-CN" sz="1800" dirty="0">
                <a:solidFill>
                  <a:srgbClr val="CC0000"/>
                </a:solidFill>
              </a:rPr>
              <a:t>(Destination, Distance)</a:t>
            </a:r>
          </a:p>
          <a:p>
            <a:pPr lvl="2" eaLnBrk="1" hangingPunct="1">
              <a:spcBef>
                <a:spcPct val="10000"/>
              </a:spcBef>
            </a:pPr>
            <a:r>
              <a:rPr lang="en-US" altLang="zh-CN" sz="1800" dirty="0">
                <a:solidFill>
                  <a:srgbClr val="CC0000"/>
                </a:solidFill>
              </a:rPr>
              <a:t>Periodically</a:t>
            </a:r>
            <a:r>
              <a:rPr lang="en-US" altLang="zh-CN" sz="1800" dirty="0"/>
              <a:t> (RIP Routing Information Protocol:30 seconds)</a:t>
            </a:r>
          </a:p>
          <a:p>
            <a:pPr lvl="2" eaLnBrk="1" hangingPunct="1">
              <a:spcBef>
                <a:spcPct val="10000"/>
              </a:spcBef>
            </a:pPr>
            <a:r>
              <a:rPr lang="en-US" altLang="zh-CN" sz="1800" dirty="0"/>
              <a:t>Whenever table changes (</a:t>
            </a:r>
            <a:r>
              <a:rPr lang="en-US" altLang="zh-CN" sz="1800" dirty="0">
                <a:solidFill>
                  <a:srgbClr val="CC0000"/>
                </a:solidFill>
              </a:rPr>
              <a:t>triggered update</a:t>
            </a:r>
            <a:r>
              <a:rPr lang="en-US" altLang="zh-CN" sz="1800" dirty="0"/>
              <a:t>)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Receive Routing information</a:t>
            </a:r>
          </a:p>
          <a:p>
            <a:pPr lvl="2" eaLnBrk="1" hangingPunct="1">
              <a:spcBef>
                <a:spcPct val="10000"/>
              </a:spcBef>
            </a:pPr>
            <a:r>
              <a:rPr lang="en-US" altLang="zh-CN" sz="1800" dirty="0"/>
              <a:t>Update local table if receive a </a:t>
            </a:r>
            <a:r>
              <a:rPr lang="en-US" altLang="zh-CN" sz="1800" dirty="0">
                <a:solidFill>
                  <a:srgbClr val="CC0000"/>
                </a:solidFill>
              </a:rPr>
              <a:t>better</a:t>
            </a:r>
            <a:r>
              <a:rPr lang="en-US" altLang="zh-CN" sz="1800" dirty="0"/>
              <a:t> route</a:t>
            </a:r>
          </a:p>
          <a:p>
            <a:pPr lvl="2" eaLnBrk="1" hangingPunct="1">
              <a:spcBef>
                <a:spcPct val="10000"/>
              </a:spcBef>
            </a:pPr>
            <a:r>
              <a:rPr lang="en-US" altLang="zh-CN" sz="1800" dirty="0">
                <a:solidFill>
                  <a:srgbClr val="CC0000"/>
                </a:solidFill>
              </a:rPr>
              <a:t>Refresh</a:t>
            </a:r>
            <a:r>
              <a:rPr lang="en-US" altLang="zh-CN" sz="1800" dirty="0"/>
              <a:t> existing routes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>
                <a:solidFill>
                  <a:srgbClr val="CC0000"/>
                </a:solidFill>
              </a:rPr>
              <a:t>Delete routing table</a:t>
            </a:r>
            <a:r>
              <a:rPr lang="en-US" altLang="zh-CN" sz="1800" dirty="0"/>
              <a:t> items if they time out (RIP 180s)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1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1563" y="792163"/>
            <a:ext cx="7370762" cy="565467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Times New Roman" pitchFamily="18" charset="0"/>
              </a:rPr>
              <a:t>Input from A, I, H, K, and the new routing table for J.</a:t>
            </a:r>
          </a:p>
        </p:txBody>
      </p:sp>
      <p:pic>
        <p:nvPicPr>
          <p:cNvPr id="60419" name="Picture 4" descr="5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484313"/>
            <a:ext cx="7129463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Freeform 2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Initial Status</a:t>
            </a:r>
          </a:p>
        </p:txBody>
      </p:sp>
      <p:sp>
        <p:nvSpPr>
          <p:cNvPr id="61443" name="Freeform 4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1444" name="Oval 5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1445" name="Line 6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Line 7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Rectangle 8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1448" name="Oval 9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1449" name="Freeform 10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1450" name="Freeform 11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1451" name="Group 12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1578" name="Rectangle 13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1579" name="Text Box 14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1452" name="Group 15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1570" name="Oval 16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1571" name="Line 17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2" name="Line 18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3" name="Rectangle 19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1574" name="Oval 20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1575" name="Group 21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1576" name="Rectangle 2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1577" name="Text Box 23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1453" name="Text Box 24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1454" name="Text Box 25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1455" name="Text Box 26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1456" name="Group 27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1562" name="Oval 28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1563" name="Line 29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4" name="Line 30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5" name="Rectangle 31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1566" name="Oval 32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1567" name="Group 33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1568" name="Rectangle 3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1569" name="Text Box 35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1457" name="Group 36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1554" name="Oval 37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1555" name="Line 38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6" name="Line 39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7" name="Rectangle 40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1558" name="Oval 41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1559" name="Group 42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1560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1561" name="Text Box 44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1458" name="Freeform 45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1459" name="Text Box 46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1460" name="Line 47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1461" name="Text Box 48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2369" name="Group 49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∞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484" name="Text Box 71"/>
          <p:cNvSpPr txBox="1">
            <a:spLocks noChangeArrowheads="1"/>
          </p:cNvSpPr>
          <p:nvPr/>
        </p:nvSpPr>
        <p:spPr bwMode="auto">
          <a:xfrm>
            <a:off x="3460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graphicFrame>
        <p:nvGraphicFramePr>
          <p:cNvPr id="312392" name="Group 72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507" name="Text Box 94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  <p:graphicFrame>
        <p:nvGraphicFramePr>
          <p:cNvPr id="312415" name="Group 95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530" name="Text Box 117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2438" name="Group 118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∞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553" name="Text Box 140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46" name="Group 2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8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487" name="Text Box 24"/>
          <p:cNvSpPr txBox="1">
            <a:spLocks noChangeArrowheads="1"/>
          </p:cNvSpPr>
          <p:nvPr/>
        </p:nvSpPr>
        <p:spPr bwMode="auto">
          <a:xfrm>
            <a:off x="3460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sp>
        <p:nvSpPr>
          <p:cNvPr id="62488" name="AutoShape 25"/>
          <p:cNvSpPr>
            <a:spLocks noChangeArrowheads="1"/>
          </p:cNvSpPr>
          <p:nvPr/>
        </p:nvSpPr>
        <p:spPr bwMode="auto">
          <a:xfrm>
            <a:off x="4735513" y="3165475"/>
            <a:ext cx="3733800" cy="381000"/>
          </a:xfrm>
          <a:prstGeom prst="wedgeRectCallout">
            <a:avLst>
              <a:gd name="adj1" fmla="val -57440"/>
              <a:gd name="adj2" fmla="val -150833"/>
            </a:avLst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 eaLnBrk="0" hangingPunct="0"/>
            <a:endParaRPr lang="zh-CN" altLang="zh-CN" sz="1600"/>
          </a:p>
        </p:txBody>
      </p:sp>
      <p:sp>
        <p:nvSpPr>
          <p:cNvPr id="62489" name="Freeform 26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2490" name="Rectangle 27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1</a:t>
            </a:r>
            <a:r>
              <a:rPr lang="en-US" altLang="zh-CN" baseline="30000"/>
              <a:t>st</a:t>
            </a:r>
            <a:r>
              <a:rPr lang="en-US" altLang="zh-CN"/>
              <a:t> Iteration (C </a:t>
            </a:r>
            <a:r>
              <a:rPr lang="en-US" altLang="zh-CN">
                <a:sym typeface="Wingdings" pitchFamily="2" charset="2"/>
              </a:rPr>
              <a:t> A)</a:t>
            </a:r>
            <a:endParaRPr lang="en-US" altLang="zh-CN"/>
          </a:p>
        </p:txBody>
      </p:sp>
      <p:sp>
        <p:nvSpPr>
          <p:cNvPr id="62491" name="Freeform 28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2492" name="Oval 29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2493" name="Line 30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4" name="Line 31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5" name="Rectangle 32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2496" name="Oval 33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2497" name="Freeform 34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2498" name="Freeform 35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2499" name="Group 36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2606" name="Rectangle 37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2607" name="Text Box 38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2500" name="Group 39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2598" name="Oval 40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2599" name="Line 41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00" name="Line 42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601" name="Rectangle 43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2602" name="Oval 44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2603" name="Group 45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2604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2605" name="Text Box 47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2501" name="Text Box 48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2502" name="Text Box 49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2503" name="Text Box 50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2504" name="Group 51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2590" name="Oval 52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2591" name="Line 53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92" name="Line 54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93" name="Rectangle 55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2594" name="Oval 56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2595" name="Group 57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2596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2597" name="Text Box 59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2505" name="Group 60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2582" name="Oval 61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2583" name="Line 62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84" name="Line 63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85" name="Rectangle 64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2586" name="Oval 65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2587" name="Group 66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2588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2589" name="Text Box 68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2506" name="Freeform 69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2507" name="Text Box 70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2508" name="Line 71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2509" name="Text Box 72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3417" name="Group 73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3439" name="Group 95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554" name="Text Box 117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3462" name="Group 118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∞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577" name="Text Box 140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  <p:sp>
        <p:nvSpPr>
          <p:cNvPr id="62578" name="Line 141"/>
          <p:cNvSpPr>
            <a:spLocks noChangeShapeType="1"/>
          </p:cNvSpPr>
          <p:nvPr/>
        </p:nvSpPr>
        <p:spPr bwMode="auto">
          <a:xfrm flipV="1">
            <a:off x="43751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2579" name="Text Box 142"/>
          <p:cNvSpPr txBox="1">
            <a:spLocks noChangeArrowheads="1"/>
          </p:cNvSpPr>
          <p:nvPr/>
        </p:nvSpPr>
        <p:spPr bwMode="auto">
          <a:xfrm>
            <a:off x="4735513" y="3192463"/>
            <a:ext cx="36734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D(A, D) = D(A, C) + D(C,D) = 7 + 1 = 8</a:t>
            </a:r>
          </a:p>
        </p:txBody>
      </p:sp>
      <p:sp>
        <p:nvSpPr>
          <p:cNvPr id="62580" name="Text Box 143"/>
          <p:cNvSpPr txBox="1">
            <a:spLocks noChangeArrowheads="1"/>
          </p:cNvSpPr>
          <p:nvPr/>
        </p:nvSpPr>
        <p:spPr bwMode="auto">
          <a:xfrm>
            <a:off x="4375150" y="3635375"/>
            <a:ext cx="24193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(D(C,A), D(C,B), D(C,D))</a:t>
            </a:r>
          </a:p>
        </p:txBody>
      </p:sp>
      <p:sp>
        <p:nvSpPr>
          <p:cNvPr id="62581" name="Text Box 144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370" name="Group 2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11" name="Text Box 24"/>
          <p:cNvSpPr txBox="1">
            <a:spLocks noChangeArrowheads="1"/>
          </p:cNvSpPr>
          <p:nvPr/>
        </p:nvSpPr>
        <p:spPr bwMode="auto">
          <a:xfrm>
            <a:off x="3460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sp>
        <p:nvSpPr>
          <p:cNvPr id="63512" name="AutoShape 25"/>
          <p:cNvSpPr>
            <a:spLocks noChangeArrowheads="1"/>
          </p:cNvSpPr>
          <p:nvPr/>
        </p:nvSpPr>
        <p:spPr bwMode="auto">
          <a:xfrm>
            <a:off x="703263" y="3309938"/>
            <a:ext cx="3657600" cy="381000"/>
          </a:xfrm>
          <a:prstGeom prst="wedgeRectCallout">
            <a:avLst>
              <a:gd name="adj1" fmla="val 43144"/>
              <a:gd name="adj2" fmla="val -205833"/>
            </a:avLst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 eaLnBrk="0" hangingPunct="0"/>
            <a:endParaRPr lang="zh-CN" altLang="zh-CN" sz="1600"/>
          </a:p>
        </p:txBody>
      </p:sp>
      <p:sp>
        <p:nvSpPr>
          <p:cNvPr id="63513" name="Freeform 26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3514" name="Rectangle 27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1</a:t>
            </a:r>
            <a:r>
              <a:rPr lang="en-US" altLang="zh-CN" baseline="30000"/>
              <a:t>st</a:t>
            </a:r>
            <a:r>
              <a:rPr lang="en-US" altLang="zh-CN"/>
              <a:t> Iteration (B</a:t>
            </a:r>
            <a:r>
              <a:rPr lang="en-US" altLang="zh-CN">
                <a:sym typeface="Wingdings" pitchFamily="2" charset="2"/>
              </a:rPr>
              <a:t>A, CA)</a:t>
            </a:r>
            <a:endParaRPr lang="en-US" altLang="zh-CN"/>
          </a:p>
        </p:txBody>
      </p:sp>
      <p:sp>
        <p:nvSpPr>
          <p:cNvPr id="63515" name="Freeform 28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3516" name="Oval 29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3517" name="Line 30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8" name="Line 31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19" name="Rectangle 32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3520" name="Oval 33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3521" name="Freeform 34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3522" name="Freeform 35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3523" name="Group 36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3631" name="Rectangle 37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3632" name="Text Box 38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3524" name="Group 39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3623" name="Oval 40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3624" name="Line 41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25" name="Line 42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26" name="Rectangle 43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3627" name="Oval 44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3628" name="Group 45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3629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3630" name="Text Box 47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3525" name="Text Box 48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3526" name="Text Box 49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3527" name="Text Box 50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3528" name="Group 51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3615" name="Oval 52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3616" name="Line 53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17" name="Line 54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18" name="Rectangle 55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3619" name="Oval 56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3620" name="Group 57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3621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3622" name="Text Box 59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3529" name="Group 60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3607" name="Oval 61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3608" name="Line 62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09" name="Line 63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10" name="Rectangle 64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3611" name="Oval 65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3612" name="Group 66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3613" name="Rectangle 6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3614" name="Text Box 68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3530" name="Freeform 69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3531" name="Text Box 70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3532" name="Line 71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3533" name="Text Box 72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4441" name="Group 73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56" name="Text Box 95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  <p:graphicFrame>
        <p:nvGraphicFramePr>
          <p:cNvPr id="314464" name="Group 96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79" name="Text Box 118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4487" name="Group 119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∞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602" name="Text Box 141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  <p:sp>
        <p:nvSpPr>
          <p:cNvPr id="63603" name="Line 142"/>
          <p:cNvSpPr>
            <a:spLocks noChangeShapeType="1"/>
          </p:cNvSpPr>
          <p:nvPr/>
        </p:nvSpPr>
        <p:spPr bwMode="auto">
          <a:xfrm flipH="1" flipV="1">
            <a:off x="5899150" y="2187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3604" name="Text Box 143"/>
          <p:cNvSpPr txBox="1">
            <a:spLocks noChangeArrowheads="1"/>
          </p:cNvSpPr>
          <p:nvPr/>
        </p:nvSpPr>
        <p:spPr bwMode="auto">
          <a:xfrm>
            <a:off x="779463" y="3309938"/>
            <a:ext cx="3594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D(A,D) = D(A,B) + D(B,D) = 2 + 3 = 5 </a:t>
            </a:r>
          </a:p>
        </p:txBody>
      </p:sp>
      <p:sp>
        <p:nvSpPr>
          <p:cNvPr id="63605" name="AutoShape 144"/>
          <p:cNvSpPr>
            <a:spLocks noChangeArrowheads="1"/>
          </p:cNvSpPr>
          <p:nvPr/>
        </p:nvSpPr>
        <p:spPr bwMode="auto">
          <a:xfrm>
            <a:off x="4630738" y="3309938"/>
            <a:ext cx="3505200" cy="381000"/>
          </a:xfrm>
          <a:prstGeom prst="wedgeRectCallout">
            <a:avLst>
              <a:gd name="adj1" fmla="val -54620"/>
              <a:gd name="adj2" fmla="val -280833"/>
            </a:avLst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 eaLnBrk="0" hangingPunct="0"/>
            <a:endParaRPr lang="zh-CN" altLang="zh-CN" sz="1600"/>
          </a:p>
        </p:txBody>
      </p:sp>
      <p:sp>
        <p:nvSpPr>
          <p:cNvPr id="63606" name="Text Box 145"/>
          <p:cNvSpPr txBox="1">
            <a:spLocks noChangeArrowheads="1"/>
          </p:cNvSpPr>
          <p:nvPr/>
        </p:nvSpPr>
        <p:spPr bwMode="auto">
          <a:xfrm>
            <a:off x="4591050" y="3309938"/>
            <a:ext cx="3594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D(A,C) = D(A,B) + D(B,C) = 2 + 1 = 3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Freeform 2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End of 1</a:t>
            </a:r>
            <a:r>
              <a:rPr lang="en-US" altLang="zh-CN" baseline="30000"/>
              <a:t>st</a:t>
            </a:r>
            <a:r>
              <a:rPr lang="en-US" altLang="zh-CN"/>
              <a:t> Iteration</a:t>
            </a:r>
          </a:p>
        </p:txBody>
      </p:sp>
      <p:sp>
        <p:nvSpPr>
          <p:cNvPr id="64515" name="Freeform 4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8" name="Line 7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9" name="Rectangle 8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4521" name="Freeform 10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4522" name="Freeform 11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4523" name="Group 12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4655" name="Rectangle 13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4656" name="Text Box 14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4524" name="Group 15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4647" name="Oval 16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4648" name="Line 17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49" name="Line 18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50" name="Rectangle 19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4651" name="Oval 20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4652" name="Group 21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4653" name="Rectangle 2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4654" name="Text Box 23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4525" name="Text Box 24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4526" name="Text Box 25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4527" name="Text Box 26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4528" name="Group 27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4639" name="Oval 28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4640" name="Line 29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41" name="Line 30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42" name="Rectangle 31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4643" name="Oval 32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4644" name="Group 33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4645" name="Rectangle 3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4646" name="Text Box 35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4529" name="Group 36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4631" name="Oval 37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4632" name="Line 38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33" name="Line 39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34" name="Rectangle 40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4635" name="Oval 41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4636" name="Group 42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4637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4638" name="Text Box 44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4530" name="Freeform 45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4531" name="Text Box 46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4532" name="Line 47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533" name="Text Box 48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5441" name="Group 49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556" name="Text Box 71"/>
          <p:cNvSpPr txBox="1">
            <a:spLocks noChangeArrowheads="1"/>
          </p:cNvSpPr>
          <p:nvPr/>
        </p:nvSpPr>
        <p:spPr bwMode="auto">
          <a:xfrm>
            <a:off x="3460750" y="1196975"/>
            <a:ext cx="990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graphicFrame>
        <p:nvGraphicFramePr>
          <p:cNvPr id="315464" name="Group 72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5486" name="Group 94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601" name="Text Box 116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5509" name="Group 117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624" name="Text Box 139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  <p:sp>
        <p:nvSpPr>
          <p:cNvPr id="64625" name="Line 140"/>
          <p:cNvSpPr>
            <a:spLocks noChangeShapeType="1"/>
          </p:cNvSpPr>
          <p:nvPr/>
        </p:nvSpPr>
        <p:spPr bwMode="auto">
          <a:xfrm flipV="1">
            <a:off x="43751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626" name="Line 141"/>
          <p:cNvSpPr>
            <a:spLocks noChangeShapeType="1"/>
          </p:cNvSpPr>
          <p:nvPr/>
        </p:nvSpPr>
        <p:spPr bwMode="auto">
          <a:xfrm flipH="1" flipV="1">
            <a:off x="5899150" y="2187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627" name="Line 142"/>
          <p:cNvSpPr>
            <a:spLocks noChangeShapeType="1"/>
          </p:cNvSpPr>
          <p:nvPr/>
        </p:nvSpPr>
        <p:spPr bwMode="auto">
          <a:xfrm flipH="1" flipV="1">
            <a:off x="5899150" y="4854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628" name="Line 143"/>
          <p:cNvSpPr>
            <a:spLocks noChangeShapeType="1"/>
          </p:cNvSpPr>
          <p:nvPr/>
        </p:nvSpPr>
        <p:spPr bwMode="auto">
          <a:xfrm flipV="1">
            <a:off x="76517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629" name="Line 144"/>
          <p:cNvSpPr>
            <a:spLocks noChangeShapeType="1"/>
          </p:cNvSpPr>
          <p:nvPr/>
        </p:nvSpPr>
        <p:spPr bwMode="auto">
          <a:xfrm flipV="1">
            <a:off x="5822950" y="2949575"/>
            <a:ext cx="7620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4630" name="Text Box 145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Freeform 2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End of 2</a:t>
            </a:r>
            <a:r>
              <a:rPr lang="en-US" altLang="zh-CN" baseline="30000"/>
              <a:t>nd</a:t>
            </a:r>
            <a:r>
              <a:rPr lang="en-US" altLang="zh-CN"/>
              <a:t> Iteration</a:t>
            </a:r>
          </a:p>
        </p:txBody>
      </p:sp>
      <p:sp>
        <p:nvSpPr>
          <p:cNvPr id="65539" name="Freeform 4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5540" name="Oval 5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2" name="Line 7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3" name="Rectangle 8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5544" name="Oval 9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5545" name="Freeform 10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5546" name="Freeform 11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5547" name="Group 12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5679" name="Rectangle 13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5680" name="Text Box 14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5548" name="Group 15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5671" name="Oval 16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5672" name="Line 17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73" name="Line 18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74" name="Rectangle 19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5675" name="Oval 20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5676" name="Group 21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5677" name="Rectangle 2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5678" name="Text Box 23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5549" name="Text Box 24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5550" name="Text Box 25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5551" name="Text Box 26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5552" name="Group 27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5663" name="Oval 28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5664" name="Line 29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65" name="Line 30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66" name="Rectangle 31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5667" name="Oval 32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5668" name="Group 33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5669" name="Rectangle 3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5670" name="Text Box 35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5553" name="Group 36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5655" name="Oval 37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5656" name="Line 38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57" name="Line 39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658" name="Rectangle 40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5659" name="Oval 41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5660" name="Group 42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5661" name="Rectangle 4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5662" name="Text Box 44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5554" name="Freeform 45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5555" name="Text Box 46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5556" name="Line 47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557" name="Text Box 48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6465" name="Group 49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6487" name="Group 71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6509" name="Group 93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624" name="Text Box 115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6532" name="Group 116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647" name="Text Box 138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  <p:sp>
        <p:nvSpPr>
          <p:cNvPr id="65648" name="Line 139"/>
          <p:cNvSpPr>
            <a:spLocks noChangeShapeType="1"/>
          </p:cNvSpPr>
          <p:nvPr/>
        </p:nvSpPr>
        <p:spPr bwMode="auto">
          <a:xfrm flipV="1">
            <a:off x="43751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649" name="Line 140"/>
          <p:cNvSpPr>
            <a:spLocks noChangeShapeType="1"/>
          </p:cNvSpPr>
          <p:nvPr/>
        </p:nvSpPr>
        <p:spPr bwMode="auto">
          <a:xfrm flipH="1" flipV="1">
            <a:off x="5899150" y="2187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650" name="Line 141"/>
          <p:cNvSpPr>
            <a:spLocks noChangeShapeType="1"/>
          </p:cNvSpPr>
          <p:nvPr/>
        </p:nvSpPr>
        <p:spPr bwMode="auto">
          <a:xfrm flipH="1" flipV="1">
            <a:off x="5899150" y="4854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651" name="Line 142"/>
          <p:cNvSpPr>
            <a:spLocks noChangeShapeType="1"/>
          </p:cNvSpPr>
          <p:nvPr/>
        </p:nvSpPr>
        <p:spPr bwMode="auto">
          <a:xfrm flipV="1">
            <a:off x="76517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652" name="Line 143"/>
          <p:cNvSpPr>
            <a:spLocks noChangeShapeType="1"/>
          </p:cNvSpPr>
          <p:nvPr/>
        </p:nvSpPr>
        <p:spPr bwMode="auto">
          <a:xfrm flipV="1">
            <a:off x="5822950" y="2949575"/>
            <a:ext cx="7620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5653" name="Text Box 144"/>
          <p:cNvSpPr txBox="1">
            <a:spLocks noChangeArrowheads="1"/>
          </p:cNvSpPr>
          <p:nvPr/>
        </p:nvSpPr>
        <p:spPr bwMode="auto">
          <a:xfrm>
            <a:off x="3460750" y="1196975"/>
            <a:ext cx="990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sp>
        <p:nvSpPr>
          <p:cNvPr id="65654" name="Text Box 145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1555750" y="5616575"/>
            <a:ext cx="4953000" cy="5334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488" tIns="44450" rIns="90488" bIns="44450" anchor="ctr"/>
          <a:lstStyle/>
          <a:p>
            <a:pPr algn="r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6562" name="Freeform 3"/>
          <p:cNvSpPr>
            <a:spLocks/>
          </p:cNvSpPr>
          <p:nvPr/>
        </p:nvSpPr>
        <p:spPr bwMode="auto">
          <a:xfrm>
            <a:off x="107950" y="1501775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6563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 2: End of 3</a:t>
            </a:r>
            <a:r>
              <a:rPr lang="en-US" altLang="zh-CN" baseline="30000"/>
              <a:t>rd</a:t>
            </a:r>
            <a:r>
              <a:rPr lang="en-US" altLang="zh-CN"/>
              <a:t> Iteration</a:t>
            </a:r>
          </a:p>
        </p:txBody>
      </p:sp>
      <p:sp>
        <p:nvSpPr>
          <p:cNvPr id="66564" name="Freeform 5"/>
          <p:cNvSpPr>
            <a:spLocks/>
          </p:cNvSpPr>
          <p:nvPr/>
        </p:nvSpPr>
        <p:spPr bwMode="auto">
          <a:xfrm>
            <a:off x="641350" y="21304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6565" name="Oval 6"/>
          <p:cNvSpPr>
            <a:spLocks noChangeArrowheads="1"/>
          </p:cNvSpPr>
          <p:nvPr/>
        </p:nvSpPr>
        <p:spPr bwMode="auto">
          <a:xfrm>
            <a:off x="228600" y="25050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6566" name="Line 7"/>
          <p:cNvSpPr>
            <a:spLocks noChangeShapeType="1"/>
          </p:cNvSpPr>
          <p:nvPr/>
        </p:nvSpPr>
        <p:spPr bwMode="auto">
          <a:xfrm>
            <a:off x="228600" y="24939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Line 8"/>
          <p:cNvSpPr>
            <a:spLocks noChangeShapeType="1"/>
          </p:cNvSpPr>
          <p:nvPr/>
        </p:nvSpPr>
        <p:spPr bwMode="auto">
          <a:xfrm>
            <a:off x="725488" y="24939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8" name="Rectangle 9"/>
          <p:cNvSpPr>
            <a:spLocks noChangeArrowheads="1"/>
          </p:cNvSpPr>
          <p:nvPr/>
        </p:nvSpPr>
        <p:spPr bwMode="auto">
          <a:xfrm>
            <a:off x="228600" y="24939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6569" name="Oval 10"/>
          <p:cNvSpPr>
            <a:spLocks noChangeArrowheads="1"/>
          </p:cNvSpPr>
          <p:nvPr/>
        </p:nvSpPr>
        <p:spPr bwMode="auto">
          <a:xfrm>
            <a:off x="223838" y="24003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6570" name="Freeform 11"/>
          <p:cNvSpPr>
            <a:spLocks/>
          </p:cNvSpPr>
          <p:nvPr/>
        </p:nvSpPr>
        <p:spPr bwMode="auto">
          <a:xfrm>
            <a:off x="1284288" y="2130425"/>
            <a:ext cx="342900" cy="300038"/>
          </a:xfrm>
          <a:custGeom>
            <a:avLst/>
            <a:gdLst>
              <a:gd name="T0" fmla="*/ 0 w 216"/>
              <a:gd name="T1" fmla="*/ 0 h 189"/>
              <a:gd name="T2" fmla="*/ 2147483647 w 216"/>
              <a:gd name="T3" fmla="*/ 2147483647 h 189"/>
              <a:gd name="T4" fmla="*/ 0 60000 65536"/>
              <a:gd name="T5" fmla="*/ 0 60000 65536"/>
              <a:gd name="T6" fmla="*/ 0 w 216"/>
              <a:gd name="T7" fmla="*/ 0 h 189"/>
              <a:gd name="T8" fmla="*/ 216 w 216"/>
              <a:gd name="T9" fmla="*/ 189 h 1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6" h="189">
                <a:moveTo>
                  <a:pt x="0" y="0"/>
                </a:moveTo>
                <a:lnTo>
                  <a:pt x="216" y="18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6571" name="Freeform 12"/>
          <p:cNvSpPr>
            <a:spLocks/>
          </p:cNvSpPr>
          <p:nvPr/>
        </p:nvSpPr>
        <p:spPr bwMode="auto">
          <a:xfrm>
            <a:off x="731838" y="25495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6572" name="Group 13"/>
          <p:cNvGrpSpPr>
            <a:grpSpLocks/>
          </p:cNvGrpSpPr>
          <p:nvPr/>
        </p:nvGrpSpPr>
        <p:grpSpPr bwMode="auto">
          <a:xfrm>
            <a:off x="290513" y="2317750"/>
            <a:ext cx="354012" cy="396875"/>
            <a:chOff x="2945" y="2425"/>
            <a:chExt cx="224" cy="250"/>
          </a:xfrm>
        </p:grpSpPr>
        <p:sp>
          <p:nvSpPr>
            <p:cNvPr id="66704" name="Rectangle 14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6705" name="Text Box 15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A</a:t>
              </a:r>
              <a:endParaRPr lang="en-US" altLang="zh-CN" sz="2400"/>
            </a:p>
          </p:txBody>
        </p:sp>
      </p:grpSp>
      <p:grpSp>
        <p:nvGrpSpPr>
          <p:cNvPr id="66573" name="Group 16"/>
          <p:cNvGrpSpPr>
            <a:grpSpLocks/>
          </p:cNvGrpSpPr>
          <p:nvPr/>
        </p:nvGrpSpPr>
        <p:grpSpPr bwMode="auto">
          <a:xfrm>
            <a:off x="1565275" y="2336800"/>
            <a:ext cx="501650" cy="396875"/>
            <a:chOff x="1740" y="2302"/>
            <a:chExt cx="316" cy="250"/>
          </a:xfrm>
        </p:grpSpPr>
        <p:sp>
          <p:nvSpPr>
            <p:cNvPr id="66696" name="Oval 17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6697" name="Line 18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8" name="Line 19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9" name="Rectangle 20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6700" name="Oval 21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6701" name="Group 22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6702" name="Rectangle 2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6703" name="Text Box 24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6574" name="Text Box 25"/>
          <p:cNvSpPr txBox="1">
            <a:spLocks noChangeArrowheads="1"/>
          </p:cNvSpPr>
          <p:nvPr/>
        </p:nvSpPr>
        <p:spPr bwMode="auto">
          <a:xfrm>
            <a:off x="1397000" y="20494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6575" name="Text Box 26"/>
          <p:cNvSpPr txBox="1">
            <a:spLocks noChangeArrowheads="1"/>
          </p:cNvSpPr>
          <p:nvPr/>
        </p:nvSpPr>
        <p:spPr bwMode="auto">
          <a:xfrm>
            <a:off x="561975" y="20002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2</a:t>
            </a:r>
            <a:endParaRPr lang="en-US" altLang="zh-CN" sz="2400"/>
          </a:p>
        </p:txBody>
      </p:sp>
      <p:sp>
        <p:nvSpPr>
          <p:cNvPr id="66576" name="Text Box 27"/>
          <p:cNvSpPr txBox="1">
            <a:spLocks noChangeArrowheads="1"/>
          </p:cNvSpPr>
          <p:nvPr/>
        </p:nvSpPr>
        <p:spPr bwMode="auto">
          <a:xfrm>
            <a:off x="1014413" y="25288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7</a:t>
            </a:r>
            <a:endParaRPr lang="en-US" altLang="zh-CN" sz="2400"/>
          </a:p>
        </p:txBody>
      </p:sp>
      <p:grpSp>
        <p:nvGrpSpPr>
          <p:cNvPr id="66577" name="Group 28"/>
          <p:cNvGrpSpPr>
            <a:grpSpLocks/>
          </p:cNvGrpSpPr>
          <p:nvPr/>
        </p:nvGrpSpPr>
        <p:grpSpPr bwMode="auto">
          <a:xfrm>
            <a:off x="898525" y="1822450"/>
            <a:ext cx="501650" cy="396875"/>
            <a:chOff x="1740" y="2302"/>
            <a:chExt cx="316" cy="250"/>
          </a:xfrm>
        </p:grpSpPr>
        <p:sp>
          <p:nvSpPr>
            <p:cNvPr id="66688" name="Oval 29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6689" name="Line 30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0" name="Line 31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91" name="Rectangle 32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6692" name="Oval 33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6693" name="Group 34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6694" name="Rectangle 3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6695" name="Text Box 36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B</a:t>
                </a:r>
                <a:endParaRPr lang="en-US" altLang="zh-CN" sz="2400"/>
              </a:p>
            </p:txBody>
          </p:sp>
        </p:grpSp>
      </p:grpSp>
      <p:grpSp>
        <p:nvGrpSpPr>
          <p:cNvPr id="66578" name="Group 37"/>
          <p:cNvGrpSpPr>
            <a:grpSpLocks/>
          </p:cNvGrpSpPr>
          <p:nvPr/>
        </p:nvGrpSpPr>
        <p:grpSpPr bwMode="auto">
          <a:xfrm>
            <a:off x="2241550" y="1790700"/>
            <a:ext cx="501650" cy="396875"/>
            <a:chOff x="1740" y="2302"/>
            <a:chExt cx="316" cy="250"/>
          </a:xfrm>
        </p:grpSpPr>
        <p:sp>
          <p:nvSpPr>
            <p:cNvPr id="66680" name="Oval 38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6681" name="Line 39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82" name="Line 40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83" name="Rectangle 41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6684" name="Oval 42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6685" name="Group 43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6686" name="Rectangle 4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6687" name="Text Box 45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6579" name="Freeform 46"/>
          <p:cNvSpPr>
            <a:spLocks/>
          </p:cNvSpPr>
          <p:nvPr/>
        </p:nvSpPr>
        <p:spPr bwMode="auto">
          <a:xfrm>
            <a:off x="1384300" y="203517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6580" name="Text Box 47"/>
          <p:cNvSpPr txBox="1">
            <a:spLocks noChangeArrowheads="1"/>
          </p:cNvSpPr>
          <p:nvPr/>
        </p:nvSpPr>
        <p:spPr bwMode="auto">
          <a:xfrm>
            <a:off x="1625600" y="17446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3</a:t>
            </a:r>
            <a:endParaRPr lang="en-US" altLang="zh-CN" sz="2400"/>
          </a:p>
        </p:txBody>
      </p:sp>
      <p:sp>
        <p:nvSpPr>
          <p:cNvPr id="66581" name="Line 48"/>
          <p:cNvSpPr>
            <a:spLocks noChangeShapeType="1"/>
          </p:cNvSpPr>
          <p:nvPr/>
        </p:nvSpPr>
        <p:spPr bwMode="auto">
          <a:xfrm flipV="1">
            <a:off x="1936750" y="21113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6582" name="Text Box 49"/>
          <p:cNvSpPr txBox="1">
            <a:spLocks noChangeArrowheads="1"/>
          </p:cNvSpPr>
          <p:nvPr/>
        </p:nvSpPr>
        <p:spPr bwMode="auto">
          <a:xfrm>
            <a:off x="2089150" y="22018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aphicFrame>
        <p:nvGraphicFramePr>
          <p:cNvPr id="317490" name="Group 50"/>
          <p:cNvGraphicFramePr>
            <a:graphicFrameLocks noGrp="1"/>
          </p:cNvGraphicFramePr>
          <p:nvPr>
            <p:ph idx="1"/>
          </p:nvPr>
        </p:nvGraphicFramePr>
        <p:xfrm>
          <a:off x="3109913" y="1441450"/>
          <a:ext cx="2549525" cy="1209040"/>
        </p:xfrm>
        <a:graphic>
          <a:graphicData uri="http://schemas.openxmlformats.org/drawingml/2006/table">
            <a:tbl>
              <a:tblPr/>
              <a:tblGrid>
                <a:gridCol w="760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7512" name="Group 72"/>
          <p:cNvGraphicFramePr>
            <a:graphicFrameLocks noGrp="1"/>
          </p:cNvGraphicFramePr>
          <p:nvPr/>
        </p:nvGraphicFramePr>
        <p:xfrm>
          <a:off x="6584950" y="1558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7534" name="Group 94"/>
          <p:cNvGraphicFramePr>
            <a:graphicFrameLocks noGrp="1"/>
          </p:cNvGraphicFramePr>
          <p:nvPr/>
        </p:nvGraphicFramePr>
        <p:xfrm>
          <a:off x="3536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649" name="Text Box 116"/>
          <p:cNvSpPr txBox="1">
            <a:spLocks noChangeArrowheads="1"/>
          </p:cNvSpPr>
          <p:nvPr/>
        </p:nvSpPr>
        <p:spPr bwMode="auto">
          <a:xfrm>
            <a:off x="3460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C</a:t>
            </a:r>
          </a:p>
        </p:txBody>
      </p:sp>
      <p:graphicFrame>
        <p:nvGraphicFramePr>
          <p:cNvPr id="317557" name="Group 117"/>
          <p:cNvGraphicFramePr>
            <a:graphicFrameLocks noGrp="1"/>
          </p:cNvGraphicFramePr>
          <p:nvPr/>
        </p:nvGraphicFramePr>
        <p:xfrm>
          <a:off x="6584950" y="4225925"/>
          <a:ext cx="2286000" cy="1209040"/>
        </p:xfrm>
        <a:graphic>
          <a:graphicData uri="http://schemas.openxmlformats.org/drawingml/2006/table">
            <a:tbl>
              <a:tblPr/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Dest.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Cost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NextHop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672" name="Text Box 139"/>
          <p:cNvSpPr txBox="1">
            <a:spLocks noChangeArrowheads="1"/>
          </p:cNvSpPr>
          <p:nvPr/>
        </p:nvSpPr>
        <p:spPr bwMode="auto">
          <a:xfrm>
            <a:off x="6508750" y="3863975"/>
            <a:ext cx="8683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D</a:t>
            </a:r>
          </a:p>
        </p:txBody>
      </p:sp>
      <p:sp>
        <p:nvSpPr>
          <p:cNvPr id="66673" name="Line 140"/>
          <p:cNvSpPr>
            <a:spLocks noChangeShapeType="1"/>
          </p:cNvSpPr>
          <p:nvPr/>
        </p:nvSpPr>
        <p:spPr bwMode="auto">
          <a:xfrm flipV="1">
            <a:off x="43751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6674" name="Line 141"/>
          <p:cNvSpPr>
            <a:spLocks noChangeShapeType="1"/>
          </p:cNvSpPr>
          <p:nvPr/>
        </p:nvSpPr>
        <p:spPr bwMode="auto">
          <a:xfrm flipH="1" flipV="1">
            <a:off x="5899150" y="2187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6675" name="Text Box 142"/>
          <p:cNvSpPr txBox="1">
            <a:spLocks noChangeArrowheads="1"/>
          </p:cNvSpPr>
          <p:nvPr/>
        </p:nvSpPr>
        <p:spPr bwMode="auto">
          <a:xfrm>
            <a:off x="1617663" y="5705475"/>
            <a:ext cx="47752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2000"/>
              <a:t>Nothing changes </a:t>
            </a:r>
            <a:r>
              <a:rPr lang="en-US" altLang="zh-CN" sz="2000">
                <a:sym typeface="Wingdings" pitchFamily="2" charset="2"/>
              </a:rPr>
              <a:t> algorithm terminates</a:t>
            </a:r>
            <a:endParaRPr lang="en-US" altLang="zh-CN" sz="2000"/>
          </a:p>
        </p:txBody>
      </p:sp>
      <p:sp>
        <p:nvSpPr>
          <p:cNvPr id="66676" name="Line 143"/>
          <p:cNvSpPr>
            <a:spLocks noChangeShapeType="1"/>
          </p:cNvSpPr>
          <p:nvPr/>
        </p:nvSpPr>
        <p:spPr bwMode="auto">
          <a:xfrm flipH="1" flipV="1">
            <a:off x="5899150" y="4854575"/>
            <a:ext cx="609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6677" name="Line 144"/>
          <p:cNvSpPr>
            <a:spLocks noChangeShapeType="1"/>
          </p:cNvSpPr>
          <p:nvPr/>
        </p:nvSpPr>
        <p:spPr bwMode="auto">
          <a:xfrm flipV="1">
            <a:off x="7651750" y="2962275"/>
            <a:ext cx="0" cy="1066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6678" name="Text Box 145"/>
          <p:cNvSpPr txBox="1">
            <a:spLocks noChangeArrowheads="1"/>
          </p:cNvSpPr>
          <p:nvPr/>
        </p:nvSpPr>
        <p:spPr bwMode="auto">
          <a:xfrm>
            <a:off x="3460750" y="1196975"/>
            <a:ext cx="990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A</a:t>
            </a:r>
          </a:p>
        </p:txBody>
      </p:sp>
      <p:sp>
        <p:nvSpPr>
          <p:cNvPr id="66679" name="Text Box 146"/>
          <p:cNvSpPr txBox="1">
            <a:spLocks noChangeArrowheads="1"/>
          </p:cNvSpPr>
          <p:nvPr/>
        </p:nvSpPr>
        <p:spPr bwMode="auto">
          <a:xfrm>
            <a:off x="6508750" y="1196975"/>
            <a:ext cx="8572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Node B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Count-to-infinity Problem</a:t>
            </a:r>
            <a:endParaRPr lang="zh-CN" altLang="en-US" dirty="0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76374"/>
            <a:ext cx="8801100" cy="440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37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Freeform 2"/>
          <p:cNvSpPr>
            <a:spLocks/>
          </p:cNvSpPr>
          <p:nvPr/>
        </p:nvSpPr>
        <p:spPr bwMode="auto">
          <a:xfrm>
            <a:off x="34925" y="838200"/>
            <a:ext cx="2895600" cy="1447800"/>
          </a:xfrm>
          <a:custGeom>
            <a:avLst/>
            <a:gdLst>
              <a:gd name="T0" fmla="*/ 0 w 1824"/>
              <a:gd name="T1" fmla="*/ 2147483647 h 912"/>
              <a:gd name="T2" fmla="*/ 0 w 1824"/>
              <a:gd name="T3" fmla="*/ 2147483647 h 912"/>
              <a:gd name="T4" fmla="*/ 2147483647 w 1824"/>
              <a:gd name="T5" fmla="*/ 2147483647 h 912"/>
              <a:gd name="T6" fmla="*/ 2147483647 w 1824"/>
              <a:gd name="T7" fmla="*/ 2147483647 h 912"/>
              <a:gd name="T8" fmla="*/ 2147483647 w 1824"/>
              <a:gd name="T9" fmla="*/ 2147483647 h 912"/>
              <a:gd name="T10" fmla="*/ 2147483647 w 1824"/>
              <a:gd name="T11" fmla="*/ 0 h 912"/>
              <a:gd name="T12" fmla="*/ 2147483647 w 1824"/>
              <a:gd name="T13" fmla="*/ 2147483647 h 912"/>
              <a:gd name="T14" fmla="*/ 2147483647 w 1824"/>
              <a:gd name="T15" fmla="*/ 2147483647 h 912"/>
              <a:gd name="T16" fmla="*/ 2147483647 w 1824"/>
              <a:gd name="T17" fmla="*/ 2147483647 h 912"/>
              <a:gd name="T18" fmla="*/ 2147483647 w 1824"/>
              <a:gd name="T19" fmla="*/ 2147483647 h 912"/>
              <a:gd name="T20" fmla="*/ 2147483647 w 1824"/>
              <a:gd name="T21" fmla="*/ 2147483647 h 912"/>
              <a:gd name="T22" fmla="*/ 2147483647 w 1824"/>
              <a:gd name="T23" fmla="*/ 2147483647 h 912"/>
              <a:gd name="T24" fmla="*/ 2147483647 w 1824"/>
              <a:gd name="T25" fmla="*/ 2147483647 h 912"/>
              <a:gd name="T26" fmla="*/ 2147483647 w 1824"/>
              <a:gd name="T27" fmla="*/ 2147483647 h 912"/>
              <a:gd name="T28" fmla="*/ 0 w 1824"/>
              <a:gd name="T29" fmla="*/ 2147483647 h 9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24"/>
              <a:gd name="T46" fmla="*/ 0 h 912"/>
              <a:gd name="T47" fmla="*/ 1824 w 1824"/>
              <a:gd name="T48" fmla="*/ 912 h 91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24" h="912">
                <a:moveTo>
                  <a:pt x="0" y="720"/>
                </a:moveTo>
                <a:lnTo>
                  <a:pt x="0" y="528"/>
                </a:lnTo>
                <a:lnTo>
                  <a:pt x="192" y="336"/>
                </a:lnTo>
                <a:lnTo>
                  <a:pt x="432" y="96"/>
                </a:lnTo>
                <a:lnTo>
                  <a:pt x="864" y="96"/>
                </a:lnTo>
                <a:lnTo>
                  <a:pt x="1344" y="0"/>
                </a:lnTo>
                <a:lnTo>
                  <a:pt x="1728" y="144"/>
                </a:lnTo>
                <a:lnTo>
                  <a:pt x="1824" y="336"/>
                </a:lnTo>
                <a:lnTo>
                  <a:pt x="1776" y="480"/>
                </a:lnTo>
                <a:lnTo>
                  <a:pt x="1680" y="768"/>
                </a:lnTo>
                <a:lnTo>
                  <a:pt x="1392" y="864"/>
                </a:lnTo>
                <a:lnTo>
                  <a:pt x="912" y="912"/>
                </a:lnTo>
                <a:lnTo>
                  <a:pt x="672" y="864"/>
                </a:lnTo>
                <a:lnTo>
                  <a:pt x="288" y="912"/>
                </a:lnTo>
                <a:lnTo>
                  <a:pt x="0" y="720"/>
                </a:lnTo>
                <a:close/>
              </a:path>
            </a:pathLst>
          </a:cu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r"/>
            <a:endParaRPr lang="zh-CN" altLang="en-US"/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Count-to-infinity Problem</a:t>
            </a:r>
          </a:p>
        </p:txBody>
      </p:sp>
      <p:sp>
        <p:nvSpPr>
          <p:cNvPr id="67587" name="Freeform 4"/>
          <p:cNvSpPr>
            <a:spLocks/>
          </p:cNvSpPr>
          <p:nvPr/>
        </p:nvSpPr>
        <p:spPr bwMode="auto">
          <a:xfrm>
            <a:off x="641350" y="1393825"/>
            <a:ext cx="352425" cy="285750"/>
          </a:xfrm>
          <a:custGeom>
            <a:avLst/>
            <a:gdLst>
              <a:gd name="T0" fmla="*/ 0 w 222"/>
              <a:gd name="T1" fmla="*/ 2147483647 h 180"/>
              <a:gd name="T2" fmla="*/ 2147483647 w 222"/>
              <a:gd name="T3" fmla="*/ 0 h 180"/>
              <a:gd name="T4" fmla="*/ 0 60000 65536"/>
              <a:gd name="T5" fmla="*/ 0 60000 65536"/>
              <a:gd name="T6" fmla="*/ 0 w 222"/>
              <a:gd name="T7" fmla="*/ 0 h 180"/>
              <a:gd name="T8" fmla="*/ 222 w 222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2" h="180">
                <a:moveTo>
                  <a:pt x="0" y="180"/>
                </a:moveTo>
                <a:lnTo>
                  <a:pt x="22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7588" name="Oval 5"/>
          <p:cNvSpPr>
            <a:spLocks noChangeArrowheads="1"/>
          </p:cNvSpPr>
          <p:nvPr/>
        </p:nvSpPr>
        <p:spPr bwMode="auto">
          <a:xfrm>
            <a:off x="228600" y="176847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228600" y="1757363"/>
            <a:ext cx="1588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0" name="Line 7"/>
          <p:cNvSpPr>
            <a:spLocks noChangeShapeType="1"/>
          </p:cNvSpPr>
          <p:nvPr/>
        </p:nvSpPr>
        <p:spPr bwMode="auto">
          <a:xfrm>
            <a:off x="725488" y="1757363"/>
            <a:ext cx="1587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1" name="Rectangle 8"/>
          <p:cNvSpPr>
            <a:spLocks noChangeArrowheads="1"/>
          </p:cNvSpPr>
          <p:nvPr/>
        </p:nvSpPr>
        <p:spPr bwMode="auto">
          <a:xfrm>
            <a:off x="228600" y="1757363"/>
            <a:ext cx="492125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2400"/>
          </a:p>
        </p:txBody>
      </p:sp>
      <p:sp>
        <p:nvSpPr>
          <p:cNvPr id="67592" name="Oval 9"/>
          <p:cNvSpPr>
            <a:spLocks noChangeArrowheads="1"/>
          </p:cNvSpPr>
          <p:nvPr/>
        </p:nvSpPr>
        <p:spPr bwMode="auto">
          <a:xfrm>
            <a:off x="223838" y="166370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sp>
        <p:nvSpPr>
          <p:cNvPr id="67593" name="Freeform 10"/>
          <p:cNvSpPr>
            <a:spLocks/>
          </p:cNvSpPr>
          <p:nvPr/>
        </p:nvSpPr>
        <p:spPr bwMode="auto">
          <a:xfrm>
            <a:off x="731838" y="1812925"/>
            <a:ext cx="857250" cy="4763"/>
          </a:xfrm>
          <a:custGeom>
            <a:avLst/>
            <a:gdLst>
              <a:gd name="T0" fmla="*/ 2147483647 w 540"/>
              <a:gd name="T1" fmla="*/ 2147483647 h 3"/>
              <a:gd name="T2" fmla="*/ 0 w 540"/>
              <a:gd name="T3" fmla="*/ 0 h 3"/>
              <a:gd name="T4" fmla="*/ 0 60000 65536"/>
              <a:gd name="T5" fmla="*/ 0 60000 65536"/>
              <a:gd name="T6" fmla="*/ 0 w 540"/>
              <a:gd name="T7" fmla="*/ 0 h 3"/>
              <a:gd name="T8" fmla="*/ 540 w 540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0" h="3">
                <a:moveTo>
                  <a:pt x="540" y="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en-US"/>
          </a:p>
        </p:txBody>
      </p:sp>
      <p:grpSp>
        <p:nvGrpSpPr>
          <p:cNvPr id="67594" name="Group 11"/>
          <p:cNvGrpSpPr>
            <a:grpSpLocks/>
          </p:cNvGrpSpPr>
          <p:nvPr/>
        </p:nvGrpSpPr>
        <p:grpSpPr bwMode="auto">
          <a:xfrm>
            <a:off x="290513" y="1581150"/>
            <a:ext cx="354012" cy="396875"/>
            <a:chOff x="2945" y="2425"/>
            <a:chExt cx="224" cy="250"/>
          </a:xfrm>
        </p:grpSpPr>
        <p:sp>
          <p:nvSpPr>
            <p:cNvPr id="68097" name="Rectangle 12"/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8098" name="Text Box 13"/>
            <p:cNvSpPr txBox="1">
              <a:spLocks noChangeArrowheads="1"/>
            </p:cNvSpPr>
            <p:nvPr/>
          </p:nvSpPr>
          <p:spPr bwMode="auto">
            <a:xfrm>
              <a:off x="2945" y="2425"/>
              <a:ext cx="2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/>
                <a:t>B</a:t>
              </a:r>
              <a:endParaRPr lang="en-US" altLang="zh-CN" sz="2400"/>
            </a:p>
          </p:txBody>
        </p:sp>
      </p:grpSp>
      <p:grpSp>
        <p:nvGrpSpPr>
          <p:cNvPr id="67595" name="Group 14"/>
          <p:cNvGrpSpPr>
            <a:grpSpLocks/>
          </p:cNvGrpSpPr>
          <p:nvPr/>
        </p:nvGrpSpPr>
        <p:grpSpPr bwMode="auto">
          <a:xfrm>
            <a:off x="1565275" y="1600200"/>
            <a:ext cx="501650" cy="396875"/>
            <a:chOff x="1740" y="2302"/>
            <a:chExt cx="316" cy="250"/>
          </a:xfrm>
        </p:grpSpPr>
        <p:sp>
          <p:nvSpPr>
            <p:cNvPr id="68089" name="Oval 15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8090" name="Line 16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91" name="Line 17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92" name="Rectangle 18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8093" name="Oval 19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8094" name="Group 20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8095" name="Rectangle 2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8096" name="Text Box 22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C</a:t>
                </a:r>
                <a:endParaRPr lang="en-US" altLang="zh-CN" sz="2400"/>
              </a:p>
            </p:txBody>
          </p:sp>
        </p:grpSp>
      </p:grpSp>
      <p:sp>
        <p:nvSpPr>
          <p:cNvPr id="67596" name="Text Box 23"/>
          <p:cNvSpPr txBox="1">
            <a:spLocks noChangeArrowheads="1"/>
          </p:cNvSpPr>
          <p:nvPr/>
        </p:nvSpPr>
        <p:spPr bwMode="auto">
          <a:xfrm>
            <a:off x="530225" y="1263650"/>
            <a:ext cx="37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 1</a:t>
            </a:r>
            <a:endParaRPr lang="en-US" altLang="zh-CN" sz="2400"/>
          </a:p>
        </p:txBody>
      </p:sp>
      <p:sp>
        <p:nvSpPr>
          <p:cNvPr id="67597" name="Text Box 24"/>
          <p:cNvSpPr txBox="1">
            <a:spLocks noChangeArrowheads="1"/>
          </p:cNvSpPr>
          <p:nvPr/>
        </p:nvSpPr>
        <p:spPr bwMode="auto">
          <a:xfrm>
            <a:off x="1014413" y="179228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grpSp>
        <p:nvGrpSpPr>
          <p:cNvPr id="67598" name="Group 25"/>
          <p:cNvGrpSpPr>
            <a:grpSpLocks/>
          </p:cNvGrpSpPr>
          <p:nvPr/>
        </p:nvGrpSpPr>
        <p:grpSpPr bwMode="auto">
          <a:xfrm>
            <a:off x="901700" y="1087438"/>
            <a:ext cx="501650" cy="396875"/>
            <a:chOff x="1740" y="2302"/>
            <a:chExt cx="316" cy="250"/>
          </a:xfrm>
        </p:grpSpPr>
        <p:sp>
          <p:nvSpPr>
            <p:cNvPr id="68081" name="Oval 26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8082" name="Line 27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83" name="Line 28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84" name="Rectangle 29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8085" name="Oval 30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8086" name="Group 31"/>
            <p:cNvGrpSpPr>
              <a:grpSpLocks/>
            </p:cNvGrpSpPr>
            <p:nvPr/>
          </p:nvGrpSpPr>
          <p:grpSpPr bwMode="auto">
            <a:xfrm>
              <a:off x="1790" y="2302"/>
              <a:ext cx="223" cy="250"/>
              <a:chOff x="2944" y="2425"/>
              <a:chExt cx="227" cy="250"/>
            </a:xfrm>
          </p:grpSpPr>
          <p:sp>
            <p:nvSpPr>
              <p:cNvPr id="68087" name="Rectangle 3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8088" name="Text Box 33"/>
              <p:cNvSpPr txBox="1">
                <a:spLocks noChangeArrowheads="1"/>
              </p:cNvSpPr>
              <p:nvPr/>
            </p:nvSpPr>
            <p:spPr bwMode="auto">
              <a:xfrm>
                <a:off x="2944" y="2425"/>
                <a:ext cx="22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</a:t>
                </a:r>
                <a:endParaRPr lang="en-US" altLang="zh-CN" sz="2400"/>
              </a:p>
            </p:txBody>
          </p:sp>
        </p:grpSp>
      </p:grpSp>
      <p:grpSp>
        <p:nvGrpSpPr>
          <p:cNvPr id="67599" name="Group 34"/>
          <p:cNvGrpSpPr>
            <a:grpSpLocks/>
          </p:cNvGrpSpPr>
          <p:nvPr/>
        </p:nvGrpSpPr>
        <p:grpSpPr bwMode="auto">
          <a:xfrm>
            <a:off x="2268538" y="1052513"/>
            <a:ext cx="501650" cy="396875"/>
            <a:chOff x="1740" y="2302"/>
            <a:chExt cx="316" cy="250"/>
          </a:xfrm>
        </p:grpSpPr>
        <p:sp>
          <p:nvSpPr>
            <p:cNvPr id="68073" name="Oval 35"/>
            <p:cNvSpPr>
              <a:spLocks noChangeArrowheads="1"/>
            </p:cNvSpPr>
            <p:nvPr/>
          </p:nvSpPr>
          <p:spPr bwMode="auto">
            <a:xfrm>
              <a:off x="1743" y="242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68074" name="Line 36"/>
            <p:cNvSpPr>
              <a:spLocks noChangeShapeType="1"/>
            </p:cNvSpPr>
            <p:nvPr/>
          </p:nvSpPr>
          <p:spPr bwMode="auto">
            <a:xfrm>
              <a:off x="1743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75" name="Line 37"/>
            <p:cNvSpPr>
              <a:spLocks noChangeShapeType="1"/>
            </p:cNvSpPr>
            <p:nvPr/>
          </p:nvSpPr>
          <p:spPr bwMode="auto">
            <a:xfrm>
              <a:off x="2056" y="241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076" name="Rectangle 38"/>
            <p:cNvSpPr>
              <a:spLocks noChangeArrowheads="1"/>
            </p:cNvSpPr>
            <p:nvPr/>
          </p:nvSpPr>
          <p:spPr bwMode="auto">
            <a:xfrm>
              <a:off x="1743" y="2413"/>
              <a:ext cx="310" cy="49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zh-CN" sz="2400"/>
            </a:p>
          </p:txBody>
        </p:sp>
        <p:sp>
          <p:nvSpPr>
            <p:cNvPr id="68077" name="Oval 39"/>
            <p:cNvSpPr>
              <a:spLocks noChangeArrowheads="1"/>
            </p:cNvSpPr>
            <p:nvPr/>
          </p:nvSpPr>
          <p:spPr bwMode="auto">
            <a:xfrm>
              <a:off x="1740" y="235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grpSp>
          <p:nvGrpSpPr>
            <p:cNvPr id="68078" name="Group 40"/>
            <p:cNvGrpSpPr>
              <a:grpSpLocks/>
            </p:cNvGrpSpPr>
            <p:nvPr/>
          </p:nvGrpSpPr>
          <p:grpSpPr bwMode="auto">
            <a:xfrm>
              <a:off x="1785" y="2302"/>
              <a:ext cx="232" cy="250"/>
              <a:chOff x="2939" y="2425"/>
              <a:chExt cx="236" cy="250"/>
            </a:xfrm>
          </p:grpSpPr>
          <p:sp>
            <p:nvSpPr>
              <p:cNvPr id="68079" name="Rectangle 4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/>
                <a:endParaRPr lang="zh-CN" altLang="en-US"/>
              </a:p>
            </p:txBody>
          </p:sp>
          <p:sp>
            <p:nvSpPr>
              <p:cNvPr id="68080" name="Text Box 42"/>
              <p:cNvSpPr txBox="1">
                <a:spLocks noChangeArrowheads="1"/>
              </p:cNvSpPr>
              <p:nvPr/>
            </p:nvSpPr>
            <p:spPr bwMode="auto">
              <a:xfrm>
                <a:off x="2939" y="2425"/>
                <a:ext cx="2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D</a:t>
                </a:r>
                <a:endParaRPr lang="en-US" altLang="zh-CN" sz="2400"/>
              </a:p>
            </p:txBody>
          </p:sp>
        </p:grpSp>
      </p:grpSp>
      <p:sp>
        <p:nvSpPr>
          <p:cNvPr id="67600" name="Line 43"/>
          <p:cNvSpPr>
            <a:spLocks noChangeShapeType="1"/>
          </p:cNvSpPr>
          <p:nvPr/>
        </p:nvSpPr>
        <p:spPr bwMode="auto">
          <a:xfrm flipV="1">
            <a:off x="1936750" y="1374775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7601" name="Text Box 44"/>
          <p:cNvSpPr txBox="1">
            <a:spLocks noChangeArrowheads="1"/>
          </p:cNvSpPr>
          <p:nvPr/>
        </p:nvSpPr>
        <p:spPr bwMode="auto">
          <a:xfrm>
            <a:off x="2089150" y="14652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/>
              <a:t>1</a:t>
            </a:r>
            <a:endParaRPr lang="en-US" altLang="zh-CN" sz="2400"/>
          </a:p>
        </p:txBody>
      </p:sp>
      <p:sp>
        <p:nvSpPr>
          <p:cNvPr id="67602" name="Text Box 45"/>
          <p:cNvSpPr txBox="1">
            <a:spLocks noChangeArrowheads="1"/>
          </p:cNvSpPr>
          <p:nvPr/>
        </p:nvSpPr>
        <p:spPr bwMode="auto">
          <a:xfrm>
            <a:off x="3059113" y="836613"/>
            <a:ext cx="36734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solidFill>
                  <a:schemeClr val="accent2"/>
                </a:solidFill>
              </a:rPr>
              <a:t>“</a:t>
            </a:r>
            <a:r>
              <a:rPr lang="en-US" altLang="zh-CN" sz="2400">
                <a:solidFill>
                  <a:srgbClr val="CC0000"/>
                </a:solidFill>
              </a:rPr>
              <a:t>bad news travels slowly</a:t>
            </a:r>
            <a:r>
              <a:rPr lang="en-US" altLang="zh-CN" sz="2400">
                <a:solidFill>
                  <a:schemeClr val="accent2"/>
                </a:solidFill>
              </a:rPr>
              <a:t>”</a:t>
            </a:r>
          </a:p>
          <a:p>
            <a:pPr eaLnBrk="0" hangingPunct="0"/>
            <a:r>
              <a:rPr lang="en-US" altLang="zh-CN" sz="2000">
                <a:latin typeface="Verdana" pitchFamily="34" charset="0"/>
              </a:rPr>
              <a:t>cost(B,A)= </a:t>
            </a:r>
            <a:r>
              <a:rPr lang="en-US" altLang="zh-CN" sz="2000" b="1">
                <a:latin typeface="Verdana" pitchFamily="34" charset="0"/>
              </a:rPr>
              <a:t>∞</a:t>
            </a:r>
            <a:endParaRPr lang="en-US" altLang="zh-CN" sz="2000" b="1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18510" name="Group 46"/>
          <p:cNvGraphicFramePr>
            <a:graphicFrameLocks noGrp="1"/>
          </p:cNvGraphicFramePr>
          <p:nvPr/>
        </p:nvGraphicFramePr>
        <p:xfrm>
          <a:off x="611188" y="2205038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625" name="Text Box 68"/>
          <p:cNvSpPr txBox="1">
            <a:spLocks noChangeArrowheads="1"/>
          </p:cNvSpPr>
          <p:nvPr/>
        </p:nvSpPr>
        <p:spPr bwMode="auto">
          <a:xfrm>
            <a:off x="142875" y="2708275"/>
            <a:ext cx="68421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B</a:t>
            </a:r>
          </a:p>
        </p:txBody>
      </p:sp>
      <p:sp>
        <p:nvSpPr>
          <p:cNvPr id="67626" name="Line 69"/>
          <p:cNvSpPr>
            <a:spLocks noChangeShapeType="1"/>
          </p:cNvSpPr>
          <p:nvPr/>
        </p:nvSpPr>
        <p:spPr bwMode="auto">
          <a:xfrm>
            <a:off x="684213" y="6597650"/>
            <a:ext cx="763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0488" tIns="44450" rIns="90488" bIns="44450"/>
          <a:lstStyle/>
          <a:p>
            <a:endParaRPr lang="zh-CN" altLang="en-US"/>
          </a:p>
        </p:txBody>
      </p:sp>
      <p:sp>
        <p:nvSpPr>
          <p:cNvPr id="67627" name="Text Box 70"/>
          <p:cNvSpPr txBox="1">
            <a:spLocks noChangeArrowheads="1"/>
          </p:cNvSpPr>
          <p:nvPr/>
        </p:nvSpPr>
        <p:spPr bwMode="auto">
          <a:xfrm>
            <a:off x="7885113" y="6237288"/>
            <a:ext cx="565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time</a:t>
            </a:r>
          </a:p>
        </p:txBody>
      </p:sp>
      <p:graphicFrame>
        <p:nvGraphicFramePr>
          <p:cNvPr id="318535" name="Group 71"/>
          <p:cNvGraphicFramePr>
            <a:graphicFrameLocks noGrp="1"/>
          </p:cNvGraphicFramePr>
          <p:nvPr/>
        </p:nvGraphicFramePr>
        <p:xfrm>
          <a:off x="611188" y="3644900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557" name="Group 93"/>
          <p:cNvGraphicFramePr>
            <a:graphicFrameLocks noGrp="1"/>
          </p:cNvGraphicFramePr>
          <p:nvPr/>
        </p:nvGraphicFramePr>
        <p:xfrm>
          <a:off x="628650" y="5084763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7672" name="Text Box 115"/>
          <p:cNvSpPr txBox="1">
            <a:spLocks noChangeArrowheads="1"/>
          </p:cNvSpPr>
          <p:nvPr/>
        </p:nvSpPr>
        <p:spPr bwMode="auto">
          <a:xfrm>
            <a:off x="107950" y="4149725"/>
            <a:ext cx="68421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C</a:t>
            </a:r>
          </a:p>
        </p:txBody>
      </p:sp>
      <p:sp>
        <p:nvSpPr>
          <p:cNvPr id="67673" name="Text Box 116"/>
          <p:cNvSpPr txBox="1">
            <a:spLocks noChangeArrowheads="1"/>
          </p:cNvSpPr>
          <p:nvPr/>
        </p:nvSpPr>
        <p:spPr bwMode="auto">
          <a:xfrm>
            <a:off x="107950" y="5543550"/>
            <a:ext cx="68421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 sz="1600"/>
              <a:t>D</a:t>
            </a:r>
          </a:p>
        </p:txBody>
      </p:sp>
      <p:graphicFrame>
        <p:nvGraphicFramePr>
          <p:cNvPr id="318581" name="Group 117"/>
          <p:cNvGraphicFramePr>
            <a:graphicFrameLocks noGrp="1"/>
          </p:cNvGraphicFramePr>
          <p:nvPr/>
        </p:nvGraphicFramePr>
        <p:xfrm>
          <a:off x="1619250" y="2205038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∞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603" name="Group 139"/>
          <p:cNvGraphicFramePr>
            <a:graphicFrameLocks noGrp="1"/>
          </p:cNvGraphicFramePr>
          <p:nvPr/>
        </p:nvGraphicFramePr>
        <p:xfrm>
          <a:off x="1619250" y="3644900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625" name="Group 161"/>
          <p:cNvGraphicFramePr>
            <a:graphicFrameLocks noGrp="1"/>
          </p:cNvGraphicFramePr>
          <p:nvPr/>
        </p:nvGraphicFramePr>
        <p:xfrm>
          <a:off x="1636713" y="5084763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647" name="Group 183"/>
          <p:cNvGraphicFramePr>
            <a:graphicFrameLocks noGrp="1"/>
          </p:cNvGraphicFramePr>
          <p:nvPr/>
        </p:nvGraphicFramePr>
        <p:xfrm>
          <a:off x="2627313" y="2205038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669" name="Group 205"/>
          <p:cNvGraphicFramePr>
            <a:graphicFrameLocks noGrp="1"/>
          </p:cNvGraphicFramePr>
          <p:nvPr/>
        </p:nvGraphicFramePr>
        <p:xfrm>
          <a:off x="2627313" y="3644900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691" name="Group 227"/>
          <p:cNvGraphicFramePr>
            <a:graphicFrameLocks noGrp="1"/>
          </p:cNvGraphicFramePr>
          <p:nvPr/>
        </p:nvGraphicFramePr>
        <p:xfrm>
          <a:off x="2644775" y="5084763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713" name="Group 249"/>
          <p:cNvGraphicFramePr>
            <a:graphicFrameLocks noGrp="1"/>
          </p:cNvGraphicFramePr>
          <p:nvPr/>
        </p:nvGraphicFramePr>
        <p:xfrm>
          <a:off x="3635375" y="2205038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735" name="Group 271"/>
          <p:cNvGraphicFramePr>
            <a:graphicFrameLocks noGrp="1"/>
          </p:cNvGraphicFramePr>
          <p:nvPr/>
        </p:nvGraphicFramePr>
        <p:xfrm>
          <a:off x="3635375" y="3644900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757" name="Group 293"/>
          <p:cNvGraphicFramePr>
            <a:graphicFrameLocks noGrp="1"/>
          </p:cNvGraphicFramePr>
          <p:nvPr/>
        </p:nvGraphicFramePr>
        <p:xfrm>
          <a:off x="3652838" y="5084763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3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779" name="Group 315"/>
          <p:cNvGraphicFramePr>
            <a:graphicFrameLocks noGrp="1"/>
          </p:cNvGraphicFramePr>
          <p:nvPr/>
        </p:nvGraphicFramePr>
        <p:xfrm>
          <a:off x="4643438" y="2205038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801" name="Group 337"/>
          <p:cNvGraphicFramePr>
            <a:graphicFrameLocks noGrp="1"/>
          </p:cNvGraphicFramePr>
          <p:nvPr/>
        </p:nvGraphicFramePr>
        <p:xfrm>
          <a:off x="4643438" y="3644900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4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823" name="Group 359"/>
          <p:cNvGraphicFramePr>
            <a:graphicFrameLocks noGrp="1"/>
          </p:cNvGraphicFramePr>
          <p:nvPr/>
        </p:nvGraphicFramePr>
        <p:xfrm>
          <a:off x="4660900" y="5084763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845" name="Group 381"/>
          <p:cNvGraphicFramePr>
            <a:graphicFrameLocks noGrp="1"/>
          </p:cNvGraphicFramePr>
          <p:nvPr/>
        </p:nvGraphicFramePr>
        <p:xfrm>
          <a:off x="5651500" y="2205038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867" name="Group 403"/>
          <p:cNvGraphicFramePr>
            <a:graphicFrameLocks noGrp="1"/>
          </p:cNvGraphicFramePr>
          <p:nvPr/>
        </p:nvGraphicFramePr>
        <p:xfrm>
          <a:off x="5651500" y="3644900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6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889" name="Group 425"/>
          <p:cNvGraphicFramePr>
            <a:graphicFrameLocks noGrp="1"/>
          </p:cNvGraphicFramePr>
          <p:nvPr/>
        </p:nvGraphicFramePr>
        <p:xfrm>
          <a:off x="5668963" y="5084763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5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911" name="Group 447"/>
          <p:cNvGraphicFramePr>
            <a:graphicFrameLocks noGrp="1"/>
          </p:cNvGraphicFramePr>
          <p:nvPr/>
        </p:nvGraphicFramePr>
        <p:xfrm>
          <a:off x="6659563" y="2205038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933" name="Group 469"/>
          <p:cNvGraphicFramePr>
            <a:graphicFrameLocks noGrp="1"/>
          </p:cNvGraphicFramePr>
          <p:nvPr/>
        </p:nvGraphicFramePr>
        <p:xfrm>
          <a:off x="6659563" y="3644900"/>
          <a:ext cx="919162" cy="1209040"/>
        </p:xfrm>
        <a:graphic>
          <a:graphicData uri="http://schemas.openxmlformats.org/drawingml/2006/table">
            <a:tbl>
              <a:tblPr/>
              <a:tblGrid>
                <a:gridCol w="30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6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955" name="Group 491"/>
          <p:cNvGraphicFramePr>
            <a:graphicFrameLocks noGrp="1"/>
          </p:cNvGraphicFramePr>
          <p:nvPr/>
        </p:nvGraphicFramePr>
        <p:xfrm>
          <a:off x="6677025" y="5084763"/>
          <a:ext cx="919163" cy="1209040"/>
        </p:xfrm>
        <a:graphic>
          <a:graphicData uri="http://schemas.openxmlformats.org/drawingml/2006/table">
            <a:tbl>
              <a:tblPr/>
              <a:tblGrid>
                <a:gridCol w="30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N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7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2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8977" name="Text Box 513"/>
          <p:cNvSpPr txBox="1">
            <a:spLocks noChangeArrowheads="1"/>
          </p:cNvSpPr>
          <p:nvPr/>
        </p:nvSpPr>
        <p:spPr bwMode="auto">
          <a:xfrm>
            <a:off x="7956550" y="3933825"/>
            <a:ext cx="4857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2400" b="1"/>
              <a:t>…</a:t>
            </a:r>
          </a:p>
        </p:txBody>
      </p:sp>
      <p:sp>
        <p:nvSpPr>
          <p:cNvPr id="318978" name="Text Box 514"/>
          <p:cNvSpPr txBox="1">
            <a:spLocks noChangeArrowheads="1"/>
          </p:cNvSpPr>
          <p:nvPr/>
        </p:nvSpPr>
        <p:spPr bwMode="auto">
          <a:xfrm>
            <a:off x="6011863" y="1268413"/>
            <a:ext cx="2520950" cy="88582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000">
                <a:solidFill>
                  <a:srgbClr val="0000CC"/>
                </a:solidFill>
              </a:rPr>
              <a:t>Another problem:</a:t>
            </a:r>
          </a:p>
          <a:p>
            <a:pPr eaLnBrk="0" hangingPunct="0"/>
            <a:r>
              <a:rPr lang="en-US" altLang="zh-CN" sz="1600"/>
              <a:t>cost(B,A):</a:t>
            </a:r>
            <a:r>
              <a:rPr lang="en-US" altLang="zh-CN" sz="1600">
                <a:sym typeface="Wingdings" pitchFamily="2" charset="2"/>
              </a:rPr>
              <a:t> changed </a:t>
            </a:r>
            <a:r>
              <a:rPr lang="en-US" altLang="zh-CN" sz="1600" b="1"/>
              <a:t>1</a:t>
            </a:r>
            <a:r>
              <a:rPr lang="en-US" altLang="zh-CN" sz="1600">
                <a:sym typeface="Wingdings" pitchFamily="2" charset="2"/>
              </a:rPr>
              <a:t> to </a:t>
            </a:r>
            <a:r>
              <a:rPr lang="en-US" altLang="zh-CN" sz="1600" b="1"/>
              <a:t>4 </a:t>
            </a:r>
          </a:p>
          <a:p>
            <a:pPr eaLnBrk="0" hangingPunct="0"/>
            <a:r>
              <a:rPr lang="en-US" altLang="zh-CN" sz="1600"/>
              <a:t>cost(B,A): changed </a:t>
            </a:r>
            <a:r>
              <a:rPr lang="en-US" altLang="zh-CN" sz="1600" b="1"/>
              <a:t>4</a:t>
            </a:r>
            <a:r>
              <a:rPr lang="en-US" altLang="zh-CN" sz="1600"/>
              <a:t> to</a:t>
            </a:r>
            <a:r>
              <a:rPr lang="en-US" altLang="zh-CN" sz="1600" b="1"/>
              <a:t> 1 </a:t>
            </a:r>
          </a:p>
        </p:txBody>
      </p:sp>
      <p:sp>
        <p:nvSpPr>
          <p:cNvPr id="318979" name="Text Box 515"/>
          <p:cNvSpPr txBox="1">
            <a:spLocks noChangeArrowheads="1"/>
          </p:cNvSpPr>
          <p:nvPr/>
        </p:nvSpPr>
        <p:spPr bwMode="auto">
          <a:xfrm>
            <a:off x="5508625" y="4411663"/>
            <a:ext cx="3311525" cy="457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/>
              <a:t>RIP: Set infinity to 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8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8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8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8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77" grpId="0"/>
      <p:bldP spid="318978" grpId="0" animBg="1"/>
      <p:bldP spid="3189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Overview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399337" cy="3094037"/>
          </a:xfrm>
        </p:spPr>
        <p:txBody>
          <a:bodyPr/>
          <a:lstStyle/>
          <a:p>
            <a:pPr eaLnBrk="1" hangingPunct="1"/>
            <a:r>
              <a:rPr lang="en-US" altLang="zh-CN" dirty="0"/>
              <a:t>Network layer is the </a:t>
            </a:r>
            <a:r>
              <a:rPr lang="en-US" altLang="zh-CN" b="1" dirty="0"/>
              <a:t>lowest layer </a:t>
            </a:r>
            <a:r>
              <a:rPr lang="en-US" altLang="zh-CN" dirty="0"/>
              <a:t>that deals with end-to-end transmission </a:t>
            </a:r>
          </a:p>
          <a:p>
            <a:pPr lvl="1" eaLnBrk="1" hangingPunct="1"/>
            <a:r>
              <a:rPr lang="en-US" altLang="zh-CN" dirty="0"/>
              <a:t>Network layer must know about topology </a:t>
            </a:r>
          </a:p>
          <a:p>
            <a:pPr lvl="1" eaLnBrk="1" hangingPunct="1"/>
            <a:r>
              <a:rPr lang="en-US" altLang="zh-CN" dirty="0"/>
              <a:t>Avoid overloading some of the communication lines and routers                                          while leaving others idle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6" y="1340768"/>
            <a:ext cx="841378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488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75BD-0705-46DB-80D9-BC2E7FA3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D9594C-B0E2-4561-BF8D-33F1BCD0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585"/>
            <a:ext cx="8594382" cy="4615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04456-D22A-4B6D-8330-28280A87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12"/>
            <a:ext cx="9144000" cy="488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D56BE1-3852-4564-A047-E79AC495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47" y="3140968"/>
            <a:ext cx="4214340" cy="3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2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Problem</a:t>
            </a:r>
            <a:r>
              <a:rPr lang="en-US" altLang="zh-CN" sz="3400"/>
              <a:t> of Distance Vector Routing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939800"/>
            <a:ext cx="7924800" cy="5214938"/>
          </a:xfrm>
        </p:spPr>
        <p:txBody>
          <a:bodyPr/>
          <a:lstStyle/>
          <a:p>
            <a:pPr marL="609600" indent="-609600" eaLnBrk="1" hangingPunct="1"/>
            <a:r>
              <a:rPr lang="en-US" altLang="zh-CN" sz="2400" dirty="0"/>
              <a:t>Distance Vector Routing</a:t>
            </a:r>
          </a:p>
          <a:p>
            <a:pPr marL="990600" lvl="1" indent="-533400" eaLnBrk="1" hangingPunct="1"/>
            <a:r>
              <a:rPr lang="en-US" altLang="zh-CN" sz="2000" dirty="0"/>
              <a:t>RIP (Routing Information Protocol)</a:t>
            </a:r>
          </a:p>
          <a:p>
            <a:pPr marL="990600" lvl="1" indent="-533400" eaLnBrk="1" hangingPunct="1"/>
            <a:r>
              <a:rPr lang="en-US" altLang="zh-CN" sz="2000" dirty="0"/>
              <a:t>Cisco EIGRP (Enhanced Interior Gateway Routing Protocol)</a:t>
            </a:r>
          </a:p>
          <a:p>
            <a:pPr marL="609600" indent="-609600" eaLnBrk="1" hangingPunct="1"/>
            <a:r>
              <a:rPr lang="en-US" altLang="zh-CN" sz="2400" dirty="0"/>
              <a:t>The problem of Distance Vector algorithm</a:t>
            </a:r>
          </a:p>
          <a:p>
            <a:pPr marL="990600" lvl="1" indent="-533400" eaLnBrk="1" hangingPunct="1"/>
            <a:r>
              <a:rPr lang="en-US" altLang="zh-CN" sz="2000" dirty="0"/>
              <a:t>When X tells Y that it has a path somewhere, Y has no way of knowing whether it itself is on the path</a:t>
            </a:r>
          </a:p>
          <a:p>
            <a:pPr marL="990600" lvl="1" indent="-533400" eaLnBrk="1" hangingPunct="1"/>
            <a:r>
              <a:rPr lang="en-US" altLang="zh-CN" sz="2000" dirty="0"/>
              <a:t>Routed by rumor</a:t>
            </a:r>
          </a:p>
          <a:p>
            <a:pPr marL="609600" indent="-609600" eaLnBrk="1" hangingPunct="1"/>
            <a:r>
              <a:rPr lang="en-US" altLang="zh-CN" sz="2400" dirty="0"/>
              <a:t>Path Vector Routing </a:t>
            </a:r>
          </a:p>
          <a:p>
            <a:pPr marL="990600" lvl="1" indent="-533400" eaLnBrk="1" hangingPunct="1"/>
            <a:r>
              <a:rPr lang="en-US" altLang="zh-CN" sz="2000" dirty="0"/>
              <a:t>BGP-4 (Border Gateway Protocol)</a:t>
            </a:r>
          </a:p>
          <a:p>
            <a:pPr marL="990600" lvl="1" indent="-533400" eaLnBrk="1" hangingPunct="1"/>
            <a:r>
              <a:rPr lang="en-US" altLang="zh-CN" sz="2000" dirty="0"/>
              <a:t>IDRP (Inter-domain Routing Protocol)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Link State Routing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Link State Routing 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marL="609600" indent="-609600" eaLnBrk="1" hangingPunct="1"/>
            <a:r>
              <a:rPr lang="en-US" altLang="zh-CN" sz="2400" dirty="0"/>
              <a:t>Each router must do the following 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1. Discover its neighbors, learn their network address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2. Set the distance or cost metric to each of its neighbors.</a:t>
            </a:r>
            <a:r>
              <a:rPr lang="zh-CN" altLang="en-US" sz="2000" dirty="0"/>
              <a:t>（</a:t>
            </a:r>
            <a:r>
              <a:rPr lang="en-US" altLang="zh-CN" sz="2000" dirty="0"/>
              <a:t>Measure the delay or cost to each of its neighbors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457200" lvl="1" indent="0" eaLnBrk="1" hangingPunct="1">
              <a:buNone/>
            </a:pPr>
            <a:r>
              <a:rPr lang="en-US" altLang="zh-CN" sz="2000" dirty="0"/>
              <a:t>3. Construct a packet (LSP: Link-state Packet) telling all it has just learned 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4. Send LSP to </a:t>
            </a:r>
            <a:r>
              <a:rPr lang="en-US" altLang="zh-CN" sz="2000" b="1" dirty="0">
                <a:solidFill>
                  <a:srgbClr val="CC0000"/>
                </a:solidFill>
              </a:rPr>
              <a:t>all other routers</a:t>
            </a:r>
            <a:r>
              <a:rPr lang="en-US" altLang="zh-CN" sz="2000" b="1" dirty="0"/>
              <a:t> </a:t>
            </a:r>
            <a:r>
              <a:rPr lang="en-US" altLang="zh-CN" sz="2000" dirty="0"/>
              <a:t>(not only neighbors) reliably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5. Compute the shortest path to every other router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1. Learning about the Neighbors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/>
            <a:r>
              <a:rPr lang="en-US" altLang="zh-CN" sz="2400"/>
              <a:t>HELLO packet </a:t>
            </a:r>
          </a:p>
          <a:p>
            <a:pPr lvl="1" eaLnBrk="1" hangingPunct="1"/>
            <a:r>
              <a:rPr lang="en-US" altLang="zh-CN" sz="2000"/>
              <a:t>Broadcast network: Broadcast a special HELLO packet</a:t>
            </a:r>
          </a:p>
          <a:p>
            <a:pPr lvl="1" eaLnBrk="1" hangingPunct="1"/>
            <a:r>
              <a:rPr lang="en-US" altLang="zh-CN" sz="2000"/>
              <a:t>Multi-access network: Unicast HELLO to neighbors</a:t>
            </a:r>
          </a:p>
          <a:p>
            <a:pPr eaLnBrk="1" hangingPunct="1"/>
            <a:r>
              <a:rPr lang="en-US" altLang="zh-CN" sz="2400"/>
              <a:t>Neighbors send back a reply telling who it is</a:t>
            </a:r>
          </a:p>
          <a:p>
            <a:pPr lvl="1" eaLnBrk="1" hangingPunct="1"/>
            <a:r>
              <a:rPr lang="en-US" altLang="zh-CN" sz="2000"/>
              <a:t>Names (Route IDs) must be globally unique</a:t>
            </a:r>
          </a:p>
          <a:p>
            <a:pPr eaLnBrk="1" hangingPunct="1"/>
            <a:r>
              <a:rPr lang="en-US" altLang="zh-CN" sz="2400"/>
              <a:t>Simplify the topology</a:t>
            </a:r>
          </a:p>
          <a:p>
            <a:pPr lvl="1" eaLnBrk="1" hangingPunct="1"/>
            <a:r>
              <a:rPr lang="en-US" altLang="zh-CN" sz="2000"/>
              <a:t>When two or more routers are connected by a LAN or other multi-access network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Artificial Node 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36613"/>
            <a:ext cx="8199437" cy="524192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400">
                <a:latin typeface="Times New Roman" pitchFamily="18" charset="0"/>
              </a:rPr>
              <a:t> Nine routers and a LAN. 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400">
                <a:latin typeface="Times New Roman" pitchFamily="18" charset="0"/>
              </a:rPr>
              <a:t> A graph model of 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</a:p>
        </p:txBody>
      </p:sp>
      <p:pic>
        <p:nvPicPr>
          <p:cNvPr id="72707" name="Picture 4" descr="5-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556792"/>
            <a:ext cx="8199437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4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2. Setting Link Costs</a:t>
            </a:r>
          </a:p>
        </p:txBody>
      </p:sp>
      <p:sp>
        <p:nvSpPr>
          <p:cNvPr id="3246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92163"/>
            <a:ext cx="8153400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The cost to each of its neighbors</a:t>
            </a:r>
          </a:p>
          <a:p>
            <a:pPr lvl="1" eaLnBrk="1" hangingPunct="1"/>
            <a:r>
              <a:rPr lang="en-US" altLang="zh-CN" sz="2000" dirty="0"/>
              <a:t>The cost to reach neighbors can be set automatically</a:t>
            </a:r>
          </a:p>
          <a:p>
            <a:pPr lvl="1" eaLnBrk="1" hangingPunct="1"/>
            <a:r>
              <a:rPr lang="en-US" altLang="zh-CN" sz="2000" dirty="0"/>
              <a:t> Configured by the network operator</a:t>
            </a:r>
          </a:p>
          <a:p>
            <a:pPr lvl="1" eaLnBrk="1" hangingPunct="1"/>
            <a:r>
              <a:rPr lang="en-US" altLang="zh-CN" sz="2000" dirty="0"/>
              <a:t> Make the cost inversely proportional to the bandwidth of the link</a:t>
            </a:r>
          </a:p>
        </p:txBody>
      </p:sp>
      <p:sp>
        <p:nvSpPr>
          <p:cNvPr id="324647" name="AutoShape 4" descr="graphics/05fig12.gif"/>
          <p:cNvSpPr>
            <a:spLocks noChangeAspect="1" noChangeArrowheads="1"/>
          </p:cNvSpPr>
          <p:nvPr/>
        </p:nvSpPr>
        <p:spPr bwMode="auto">
          <a:xfrm>
            <a:off x="2671763" y="2381250"/>
            <a:ext cx="3800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24648" name="AutoShape 5" descr="graphics/05fig12.gif"/>
          <p:cNvSpPr>
            <a:spLocks noChangeAspect="1" noChangeArrowheads="1"/>
          </p:cNvSpPr>
          <p:nvPr/>
        </p:nvSpPr>
        <p:spPr bwMode="auto">
          <a:xfrm>
            <a:off x="2671763" y="2381250"/>
            <a:ext cx="3800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24649" name="AutoShape 6" descr="graphics/05fig12.gif"/>
          <p:cNvSpPr>
            <a:spLocks noChangeAspect="1" noChangeArrowheads="1"/>
          </p:cNvSpPr>
          <p:nvPr/>
        </p:nvSpPr>
        <p:spPr bwMode="auto">
          <a:xfrm>
            <a:off x="2671763" y="2381250"/>
            <a:ext cx="3800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24650" name="AutoShape 7" descr="graphics/05fig12.gif"/>
          <p:cNvSpPr>
            <a:spLocks noChangeAspect="1" noChangeArrowheads="1"/>
          </p:cNvSpPr>
          <p:nvPr/>
        </p:nvSpPr>
        <p:spPr bwMode="auto">
          <a:xfrm>
            <a:off x="2671763" y="2381250"/>
            <a:ext cx="3800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24651" name="AutoShape 8" descr="graphics/05fig12.gif"/>
          <p:cNvSpPr>
            <a:spLocks noChangeAspect="1" noChangeArrowheads="1"/>
          </p:cNvSpPr>
          <p:nvPr/>
        </p:nvSpPr>
        <p:spPr bwMode="auto">
          <a:xfrm>
            <a:off x="2671763" y="2381250"/>
            <a:ext cx="38004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3" name="Picture 2" descr="5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836613"/>
            <a:ext cx="7950201" cy="23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5634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3. Building Link State Packets</a:t>
            </a:r>
          </a:p>
        </p:txBody>
      </p:sp>
      <p:sp>
        <p:nvSpPr>
          <p:cNvPr id="325635" name="Rectangle 4"/>
          <p:cNvSpPr>
            <a:spLocks noChangeArrowheads="1"/>
          </p:cNvSpPr>
          <p:nvPr/>
        </p:nvSpPr>
        <p:spPr bwMode="auto">
          <a:xfrm>
            <a:off x="611188" y="3789363"/>
            <a:ext cx="82089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When to build LSP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Build LSP periodically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Build LSP when some significant event occurs</a:t>
            </a:r>
          </a:p>
          <a:p>
            <a:pPr marL="1143000" lvl="2" indent="-2286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en-US" altLang="zh-CN" sz="2000" dirty="0">
                <a:latin typeface="Verdana" pitchFamily="34" charset="0"/>
                <a:ea typeface="楷体_GB2312" pitchFamily="49" charset="-122"/>
              </a:rPr>
              <a:t>such as a line or neighbor going down or coming back up again or changing its properties appreciably </a:t>
            </a:r>
          </a:p>
        </p:txBody>
      </p:sp>
      <p:sp>
        <p:nvSpPr>
          <p:cNvPr id="32563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2463" y="2922588"/>
            <a:ext cx="7653337" cy="514350"/>
          </a:xfrm>
          <a:solidFill>
            <a:schemeClr val="bg1"/>
          </a:solidFill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Times New Roman" pitchFamily="18" charset="0"/>
              </a:rPr>
              <a:t>(a) A subnet.  (b) The link state packets for this subnet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4. Distributing the Link State Packets</a:t>
            </a:r>
          </a:p>
        </p:txBody>
      </p:sp>
      <p:sp>
        <p:nvSpPr>
          <p:cNvPr id="326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586662" cy="4848225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sz="2000"/>
              <a:t>Responsibility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Distributing the LSP </a:t>
            </a:r>
            <a:r>
              <a:rPr lang="en-US" altLang="zh-CN" sz="1800" b="1">
                <a:solidFill>
                  <a:srgbClr val="CC0000"/>
                </a:solidFill>
              </a:rPr>
              <a:t>reliably</a:t>
            </a:r>
            <a:endParaRPr lang="en-US" altLang="zh-CN" sz="2000">
              <a:solidFill>
                <a:srgbClr val="CC0000"/>
              </a:solidFill>
            </a:endParaRP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Avoid different routers from using different </a:t>
            </a:r>
            <a:r>
              <a:rPr lang="en-US" altLang="zh-CN" sz="1800">
                <a:solidFill>
                  <a:srgbClr val="CC0000"/>
                </a:solidFill>
              </a:rPr>
              <a:t>versions of the topology</a:t>
            </a:r>
            <a:r>
              <a:rPr lang="en-US" altLang="zh-CN" sz="1800"/>
              <a:t>, which can lead to inconsistencies, loops, unreachable machines, and other problems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/>
              <a:t>The basic distribution algorithm </a:t>
            </a:r>
            <a:endParaRPr lang="en-US" altLang="zh-CN" sz="2400"/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Use </a:t>
            </a:r>
            <a:r>
              <a:rPr lang="en-US" altLang="zh-CN" sz="1800" b="1">
                <a:solidFill>
                  <a:srgbClr val="CC0000"/>
                </a:solidFill>
              </a:rPr>
              <a:t>flooding</a:t>
            </a:r>
            <a:r>
              <a:rPr lang="en-US" altLang="zh-CN" sz="1800"/>
              <a:t> to distribute LSPs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Guard against errors on the router-router lines, all LSP are acknowledged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>
                <a:solidFill>
                  <a:srgbClr val="993300"/>
                </a:solidFill>
              </a:rPr>
              <a:t>5.1 Network Layer Design Issues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About Link State Packets</a:t>
            </a:r>
          </a:p>
        </p:txBody>
      </p:sp>
      <p:sp>
        <p:nvSpPr>
          <p:cNvPr id="327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064500" cy="594995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sz="2000" dirty="0"/>
              <a:t>Sequence number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LSP is </a:t>
            </a:r>
            <a:r>
              <a:rPr lang="en-US" altLang="zh-CN" sz="1800" dirty="0">
                <a:solidFill>
                  <a:srgbClr val="CC0000"/>
                </a:solidFill>
              </a:rPr>
              <a:t>new</a:t>
            </a:r>
            <a:r>
              <a:rPr lang="en-US" altLang="zh-CN" sz="1800" dirty="0"/>
              <a:t>, forwarded it on all lines except the one it arrived on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LSP is a </a:t>
            </a:r>
            <a:r>
              <a:rPr lang="en-US" altLang="zh-CN" sz="1800" dirty="0">
                <a:solidFill>
                  <a:srgbClr val="CC0000"/>
                </a:solidFill>
              </a:rPr>
              <a:t>duplicate</a:t>
            </a:r>
            <a:r>
              <a:rPr lang="en-US" altLang="zh-CN" sz="1800" dirty="0"/>
              <a:t>, it is discarded (selective flooding)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lower than the highest one seen so far ever arrives, it is rejected as being </a:t>
            </a:r>
            <a:r>
              <a:rPr lang="en-US" altLang="zh-CN" sz="1800" dirty="0">
                <a:solidFill>
                  <a:srgbClr val="CC0000"/>
                </a:solidFill>
              </a:rPr>
              <a:t>obsolete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a router is down, and then </a:t>
            </a:r>
            <a:r>
              <a:rPr lang="en-US" altLang="zh-CN" sz="1800" dirty="0">
                <a:solidFill>
                  <a:srgbClr val="CC0000"/>
                </a:solidFill>
              </a:rPr>
              <a:t>restart</a:t>
            </a:r>
            <a:r>
              <a:rPr lang="en-US" altLang="zh-CN" sz="1800" dirty="0"/>
              <a:t>, rejected 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the sequence numbers wrap around, 32bit sequence number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a sequence number is ever corrupted, …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 dirty="0"/>
              <a:t>Age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a router is down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 dirty="0"/>
              <a:t>If a router changed its </a:t>
            </a:r>
            <a:r>
              <a:rPr lang="en-US" altLang="zh-CN" sz="1800" dirty="0" err="1"/>
              <a:t>routerID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61925"/>
            <a:ext cx="8610600" cy="660400"/>
          </a:xfrm>
        </p:spPr>
        <p:txBody>
          <a:bodyPr/>
          <a:lstStyle/>
          <a:p>
            <a:pPr eaLnBrk="1" hangingPunct="1"/>
            <a:r>
              <a:rPr lang="en-US" altLang="zh-CN"/>
              <a:t>Refinements to LSP Flooding Algorithm</a:t>
            </a:r>
          </a:p>
        </p:txBody>
      </p:sp>
      <p:pic>
        <p:nvPicPr>
          <p:cNvPr id="328738" name="Picture 3" descr="5-1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788988" y="939800"/>
            <a:ext cx="6840537" cy="2155825"/>
          </a:xfrm>
        </p:spPr>
      </p:pic>
      <p:graphicFrame>
        <p:nvGraphicFramePr>
          <p:cNvPr id="328736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71663" y="3143250"/>
          <a:ext cx="4606925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59" name="位图图像" r:id="rId4" imgW="3685714" imgH="2752381" progId="PBrush">
                  <p:embed/>
                </p:oleObj>
              </mc:Choice>
              <mc:Fallback>
                <p:oleObj name="位图图像" r:id="rId4" imgW="3685714" imgH="2752381" progId="PBrush">
                  <p:embed/>
                  <p:pic>
                    <p:nvPicPr>
                      <p:cNvPr id="0" name="Picture 1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143250"/>
                        <a:ext cx="4606925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8739" name="Picture 5" descr="5-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4213" y="3213100"/>
            <a:ext cx="799306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5. Computing the New Route</a:t>
            </a:r>
          </a:p>
        </p:txBody>
      </p:sp>
      <p:sp>
        <p:nvSpPr>
          <p:cNvPr id="329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6613"/>
            <a:ext cx="8496300" cy="5545137"/>
          </a:xfrm>
        </p:spPr>
        <p:txBody>
          <a:bodyPr/>
          <a:lstStyle/>
          <a:p>
            <a:pPr eaLnBrk="1" hangingPunct="1"/>
            <a:r>
              <a:rPr lang="en-US" altLang="zh-CN" sz="2000"/>
              <a:t>Once a router has accumulated </a:t>
            </a:r>
            <a:r>
              <a:rPr lang="en-US" altLang="zh-CN" sz="2000">
                <a:solidFill>
                  <a:srgbClr val="CC0000"/>
                </a:solidFill>
              </a:rPr>
              <a:t>a </a:t>
            </a:r>
            <a:r>
              <a:rPr lang="en-US" altLang="zh-CN" sz="2000" b="1">
                <a:solidFill>
                  <a:srgbClr val="CC0000"/>
                </a:solidFill>
              </a:rPr>
              <a:t>full set</a:t>
            </a:r>
            <a:r>
              <a:rPr lang="en-US" altLang="zh-CN" sz="2000">
                <a:solidFill>
                  <a:srgbClr val="CC0000"/>
                </a:solidFill>
              </a:rPr>
              <a:t> of LSPs</a:t>
            </a:r>
            <a:r>
              <a:rPr lang="en-US" altLang="zh-CN" sz="2000"/>
              <a:t>, it can construct the entire graph</a:t>
            </a:r>
          </a:p>
          <a:p>
            <a:pPr lvl="1" eaLnBrk="1" hangingPunct="1"/>
            <a:r>
              <a:rPr lang="en-US" altLang="zh-CN" sz="1800"/>
              <a:t>Every link is represented twice, once for each direction. The two values can be averaged or used separately</a:t>
            </a:r>
          </a:p>
          <a:p>
            <a:pPr eaLnBrk="1" hangingPunct="1"/>
            <a:r>
              <a:rPr lang="en-US" altLang="zh-CN" sz="2000"/>
              <a:t>Run Dijkstra's algorithm locally to construct the shortest path to all possible destinations</a:t>
            </a:r>
          </a:p>
          <a:p>
            <a:pPr eaLnBrk="1" hangingPunct="1"/>
            <a:r>
              <a:rPr lang="en-US" altLang="zh-CN" sz="2000"/>
              <a:t>The results of this algorithm can be installed in the routing tables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71" name="Text Box 20"/>
          <p:cNvSpPr txBox="1">
            <a:spLocks noChangeArrowheads="1"/>
          </p:cNvSpPr>
          <p:nvPr/>
        </p:nvSpPr>
        <p:spPr bwMode="auto">
          <a:xfrm>
            <a:off x="3779838" y="3141663"/>
            <a:ext cx="1579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000">
                <a:ea typeface="黑体" pitchFamily="2" charset="-122"/>
              </a:rPr>
              <a:t>(a) </a:t>
            </a:r>
            <a:r>
              <a:rPr kumimoji="1" lang="zh-CN" altLang="en-US" sz="2000">
                <a:ea typeface="黑体" pitchFamily="2" charset="-122"/>
              </a:rPr>
              <a:t>网络拓扑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0534B9-A33A-4F74-828C-A5E7B28A2BF6}"/>
              </a:ext>
            </a:extLst>
          </p:cNvPr>
          <p:cNvGrpSpPr/>
          <p:nvPr/>
        </p:nvGrpSpPr>
        <p:grpSpPr>
          <a:xfrm>
            <a:off x="211138" y="222250"/>
            <a:ext cx="8921750" cy="3089275"/>
            <a:chOff x="211138" y="222250"/>
            <a:chExt cx="8921750" cy="3089275"/>
          </a:xfrm>
        </p:grpSpPr>
        <p:sp>
          <p:nvSpPr>
            <p:cNvPr id="330753" name="Line 2"/>
            <p:cNvSpPr>
              <a:spLocks noChangeShapeType="1"/>
            </p:cNvSpPr>
            <p:nvPr/>
          </p:nvSpPr>
          <p:spPr bwMode="auto">
            <a:xfrm>
              <a:off x="8626475" y="1093788"/>
              <a:ext cx="0" cy="63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4" name="Line 3"/>
            <p:cNvSpPr>
              <a:spLocks noChangeShapeType="1"/>
            </p:cNvSpPr>
            <p:nvPr/>
          </p:nvSpPr>
          <p:spPr bwMode="auto">
            <a:xfrm flipH="1">
              <a:off x="3824288" y="2282825"/>
              <a:ext cx="504825" cy="3968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5" name="Line 4"/>
            <p:cNvSpPr>
              <a:spLocks noChangeShapeType="1"/>
            </p:cNvSpPr>
            <p:nvPr/>
          </p:nvSpPr>
          <p:spPr bwMode="auto">
            <a:xfrm flipH="1">
              <a:off x="790575" y="776288"/>
              <a:ext cx="504825" cy="3968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6" name="Line 5"/>
            <p:cNvSpPr>
              <a:spLocks noChangeShapeType="1"/>
            </p:cNvSpPr>
            <p:nvPr/>
          </p:nvSpPr>
          <p:spPr bwMode="auto">
            <a:xfrm>
              <a:off x="1717675" y="1330325"/>
              <a:ext cx="41290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7" name="Line 6"/>
            <p:cNvSpPr>
              <a:spLocks noChangeShapeType="1"/>
            </p:cNvSpPr>
            <p:nvPr/>
          </p:nvSpPr>
          <p:spPr bwMode="auto">
            <a:xfrm>
              <a:off x="4244975" y="776288"/>
              <a:ext cx="506413" cy="474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8" name="Line 7"/>
            <p:cNvSpPr>
              <a:spLocks noChangeShapeType="1"/>
            </p:cNvSpPr>
            <p:nvPr/>
          </p:nvSpPr>
          <p:spPr bwMode="auto">
            <a:xfrm flipH="1">
              <a:off x="2981325" y="776288"/>
              <a:ext cx="504825" cy="3968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59" name="Line 8"/>
            <p:cNvSpPr>
              <a:spLocks noChangeShapeType="1"/>
            </p:cNvSpPr>
            <p:nvPr/>
          </p:nvSpPr>
          <p:spPr bwMode="auto">
            <a:xfrm>
              <a:off x="6435725" y="1647825"/>
              <a:ext cx="0" cy="1111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0" name="Line 9"/>
            <p:cNvSpPr>
              <a:spLocks noChangeShapeType="1"/>
            </p:cNvSpPr>
            <p:nvPr/>
          </p:nvSpPr>
          <p:spPr bwMode="auto">
            <a:xfrm>
              <a:off x="2981325" y="1409700"/>
              <a:ext cx="2865438" cy="1508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1" name="Line 10"/>
            <p:cNvSpPr>
              <a:spLocks noChangeShapeType="1"/>
            </p:cNvSpPr>
            <p:nvPr/>
          </p:nvSpPr>
          <p:spPr bwMode="auto">
            <a:xfrm>
              <a:off x="368300" y="1885950"/>
              <a:ext cx="19383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2" name="Line 11"/>
            <p:cNvSpPr>
              <a:spLocks noChangeShapeType="1"/>
            </p:cNvSpPr>
            <p:nvPr/>
          </p:nvSpPr>
          <p:spPr bwMode="auto">
            <a:xfrm>
              <a:off x="790575" y="1409700"/>
              <a:ext cx="0" cy="476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3" name="Line 12"/>
            <p:cNvSpPr>
              <a:spLocks noChangeShapeType="1"/>
            </p:cNvSpPr>
            <p:nvPr/>
          </p:nvSpPr>
          <p:spPr bwMode="auto">
            <a:xfrm>
              <a:off x="1547813" y="1409700"/>
              <a:ext cx="0" cy="476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4" name="Line 13"/>
            <p:cNvSpPr>
              <a:spLocks noChangeShapeType="1"/>
            </p:cNvSpPr>
            <p:nvPr/>
          </p:nvSpPr>
          <p:spPr bwMode="auto">
            <a:xfrm>
              <a:off x="2054225" y="1885950"/>
              <a:ext cx="0" cy="476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5" name="Line 14"/>
            <p:cNvSpPr>
              <a:spLocks noChangeShapeType="1"/>
            </p:cNvSpPr>
            <p:nvPr/>
          </p:nvSpPr>
          <p:spPr bwMode="auto">
            <a:xfrm>
              <a:off x="7110413" y="2441575"/>
              <a:ext cx="20224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6" name="Line 15"/>
            <p:cNvSpPr>
              <a:spLocks noChangeShapeType="1"/>
            </p:cNvSpPr>
            <p:nvPr/>
          </p:nvSpPr>
          <p:spPr bwMode="auto">
            <a:xfrm>
              <a:off x="8626475" y="1727200"/>
              <a:ext cx="0" cy="714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7" name="Line 16"/>
            <p:cNvSpPr>
              <a:spLocks noChangeShapeType="1"/>
            </p:cNvSpPr>
            <p:nvPr/>
          </p:nvSpPr>
          <p:spPr bwMode="auto">
            <a:xfrm>
              <a:off x="7700963" y="1727200"/>
              <a:ext cx="0" cy="714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68" name="Freeform 17"/>
            <p:cNvSpPr>
              <a:spLocks/>
            </p:cNvSpPr>
            <p:nvPr/>
          </p:nvSpPr>
          <p:spPr bwMode="auto">
            <a:xfrm>
              <a:off x="6519863" y="2124075"/>
              <a:ext cx="674687" cy="317500"/>
            </a:xfrm>
            <a:custGeom>
              <a:avLst/>
              <a:gdLst>
                <a:gd name="T0" fmla="*/ 0 w 384"/>
                <a:gd name="T1" fmla="*/ 0 h 192"/>
                <a:gd name="T2" fmla="*/ 2147483647 w 384"/>
                <a:gd name="T3" fmla="*/ 0 h 192"/>
                <a:gd name="T4" fmla="*/ 2147483647 w 384"/>
                <a:gd name="T5" fmla="*/ 2147483647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0" y="0"/>
                  </a:moveTo>
                  <a:lnTo>
                    <a:pt x="384" y="0"/>
                  </a:lnTo>
                  <a:lnTo>
                    <a:pt x="384" y="19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769" name="Text Box 18"/>
            <p:cNvSpPr txBox="1">
              <a:spLocks noChangeArrowheads="1"/>
            </p:cNvSpPr>
            <p:nvPr/>
          </p:nvSpPr>
          <p:spPr bwMode="auto">
            <a:xfrm>
              <a:off x="741363" y="1857375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局域网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 </a:t>
              </a:r>
              <a:r>
                <a:rPr kumimoji="1" lang="en-US" altLang="zh-CN" sz="1800"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ea typeface="黑体" pitchFamily="2" charset="-122"/>
                </a:rPr>
                <a:t>1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0" name="Text Box 19"/>
            <p:cNvSpPr txBox="1">
              <a:spLocks noChangeArrowheads="1"/>
            </p:cNvSpPr>
            <p:nvPr/>
          </p:nvSpPr>
          <p:spPr bwMode="auto">
            <a:xfrm>
              <a:off x="7777163" y="2439988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局域网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 </a:t>
              </a:r>
              <a:r>
                <a:rPr kumimoji="1" lang="en-US" altLang="zh-CN" sz="1800"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2" name="Text Box 21"/>
            <p:cNvSpPr txBox="1">
              <a:spLocks noChangeArrowheads="1"/>
            </p:cNvSpPr>
            <p:nvPr/>
          </p:nvSpPr>
          <p:spPr bwMode="auto">
            <a:xfrm>
              <a:off x="8626475" y="2019300"/>
              <a:ext cx="3127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3" name="Text Box 22"/>
            <p:cNvSpPr txBox="1">
              <a:spLocks noChangeArrowheads="1"/>
            </p:cNvSpPr>
            <p:nvPr/>
          </p:nvSpPr>
          <p:spPr bwMode="auto">
            <a:xfrm>
              <a:off x="474663" y="14636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4" name="Text Box 23"/>
            <p:cNvSpPr txBox="1">
              <a:spLocks noChangeArrowheads="1"/>
            </p:cNvSpPr>
            <p:nvPr/>
          </p:nvSpPr>
          <p:spPr bwMode="auto">
            <a:xfrm>
              <a:off x="747713" y="6715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5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5" name="Text Box 24"/>
            <p:cNvSpPr txBox="1">
              <a:spLocks noChangeArrowheads="1"/>
            </p:cNvSpPr>
            <p:nvPr/>
          </p:nvSpPr>
          <p:spPr bwMode="auto">
            <a:xfrm>
              <a:off x="8626475" y="1147763"/>
              <a:ext cx="3127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6" name="Text Box 25"/>
            <p:cNvSpPr txBox="1">
              <a:spLocks noChangeArrowheads="1"/>
            </p:cNvSpPr>
            <p:nvPr/>
          </p:nvSpPr>
          <p:spPr bwMode="auto">
            <a:xfrm>
              <a:off x="2138363" y="9890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7" name="Text Box 26"/>
            <p:cNvSpPr txBox="1">
              <a:spLocks noChangeArrowheads="1"/>
            </p:cNvSpPr>
            <p:nvPr/>
          </p:nvSpPr>
          <p:spPr bwMode="auto">
            <a:xfrm>
              <a:off x="6745288" y="20716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8" name="Text Box 27"/>
            <p:cNvSpPr txBox="1">
              <a:spLocks noChangeArrowheads="1"/>
            </p:cNvSpPr>
            <p:nvPr/>
          </p:nvSpPr>
          <p:spPr bwMode="auto">
            <a:xfrm>
              <a:off x="7700963" y="20193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79" name="Text Box 28"/>
            <p:cNvSpPr txBox="1">
              <a:spLocks noChangeArrowheads="1"/>
            </p:cNvSpPr>
            <p:nvPr/>
          </p:nvSpPr>
          <p:spPr bwMode="auto">
            <a:xfrm>
              <a:off x="1547813" y="14636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0" name="Text Box 29"/>
            <p:cNvSpPr txBox="1">
              <a:spLocks noChangeArrowheads="1"/>
            </p:cNvSpPr>
            <p:nvPr/>
          </p:nvSpPr>
          <p:spPr bwMode="auto">
            <a:xfrm>
              <a:off x="2054225" y="18605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1" name="Text Box 30"/>
            <p:cNvSpPr txBox="1">
              <a:spLocks noChangeArrowheads="1"/>
            </p:cNvSpPr>
            <p:nvPr/>
          </p:nvSpPr>
          <p:spPr bwMode="auto">
            <a:xfrm>
              <a:off x="5340350" y="9890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8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2" name="Text Box 31"/>
            <p:cNvSpPr txBox="1">
              <a:spLocks noChangeArrowheads="1"/>
            </p:cNvSpPr>
            <p:nvPr/>
          </p:nvSpPr>
          <p:spPr bwMode="auto">
            <a:xfrm>
              <a:off x="3711575" y="14636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8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3" name="Text Box 32"/>
            <p:cNvSpPr txBox="1">
              <a:spLocks noChangeArrowheads="1"/>
            </p:cNvSpPr>
            <p:nvPr/>
          </p:nvSpPr>
          <p:spPr bwMode="auto">
            <a:xfrm>
              <a:off x="6408738" y="1595438"/>
              <a:ext cx="438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13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4" name="Text Box 33"/>
            <p:cNvSpPr txBox="1">
              <a:spLocks noChangeArrowheads="1"/>
            </p:cNvSpPr>
            <p:nvPr/>
          </p:nvSpPr>
          <p:spPr bwMode="auto">
            <a:xfrm>
              <a:off x="2840038" y="696913"/>
              <a:ext cx="438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12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5" name="Text Box 34"/>
            <p:cNvSpPr txBox="1">
              <a:spLocks noChangeArrowheads="1"/>
            </p:cNvSpPr>
            <p:nvPr/>
          </p:nvSpPr>
          <p:spPr bwMode="auto">
            <a:xfrm>
              <a:off x="6394450" y="22701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12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6" name="Text Box 35"/>
            <p:cNvSpPr txBox="1">
              <a:spLocks noChangeArrowheads="1"/>
            </p:cNvSpPr>
            <p:nvPr/>
          </p:nvSpPr>
          <p:spPr bwMode="auto">
            <a:xfrm>
              <a:off x="4413250" y="6572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10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7" name="Text Box 36"/>
            <p:cNvSpPr txBox="1">
              <a:spLocks noChangeArrowheads="1"/>
            </p:cNvSpPr>
            <p:nvPr/>
          </p:nvSpPr>
          <p:spPr bwMode="auto">
            <a:xfrm>
              <a:off x="3725863" y="9747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7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8" name="Text Box 37"/>
            <p:cNvSpPr txBox="1">
              <a:spLocks noChangeArrowheads="1"/>
            </p:cNvSpPr>
            <p:nvPr/>
          </p:nvSpPr>
          <p:spPr bwMode="auto">
            <a:xfrm>
              <a:off x="4030663" y="23764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6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789" name="Text Box 38"/>
            <p:cNvSpPr txBox="1">
              <a:spLocks noChangeArrowheads="1"/>
            </p:cNvSpPr>
            <p:nvPr/>
          </p:nvSpPr>
          <p:spPr bwMode="auto">
            <a:xfrm>
              <a:off x="4983163" y="21431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16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pic>
          <p:nvPicPr>
            <p:cNvPr id="330790" name="Picture 3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89925" y="1568450"/>
              <a:ext cx="5905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1" name="Picture 40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62825" y="1568450"/>
              <a:ext cx="5905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2" name="Picture 41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13463" y="1938338"/>
              <a:ext cx="58896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3" name="Picture 4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60838" y="1965325"/>
              <a:ext cx="5905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4" name="Picture 4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97388" y="1093788"/>
              <a:ext cx="590550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5" name="Picture 4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17675" y="2282825"/>
              <a:ext cx="5889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6" name="Picture 4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28913" y="1093788"/>
              <a:ext cx="588962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7" name="Picture 46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400" y="1093788"/>
              <a:ext cx="590550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798" name="Picture 4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6575" y="1093788"/>
              <a:ext cx="590550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0799" name="Text Box 48"/>
            <p:cNvSpPr txBox="1">
              <a:spLocks noChangeArrowheads="1"/>
            </p:cNvSpPr>
            <p:nvPr/>
          </p:nvSpPr>
          <p:spPr bwMode="auto">
            <a:xfrm>
              <a:off x="211138" y="1052513"/>
              <a:ext cx="336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A</a:t>
              </a:r>
            </a:p>
          </p:txBody>
        </p:sp>
        <p:sp>
          <p:nvSpPr>
            <p:cNvPr id="330800" name="Text Box 49"/>
            <p:cNvSpPr txBox="1">
              <a:spLocks noChangeArrowheads="1"/>
            </p:cNvSpPr>
            <p:nvPr/>
          </p:nvSpPr>
          <p:spPr bwMode="auto">
            <a:xfrm>
              <a:off x="1816100" y="935038"/>
              <a:ext cx="336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B</a:t>
              </a:r>
            </a:p>
          </p:txBody>
        </p:sp>
        <p:sp>
          <p:nvSpPr>
            <p:cNvPr id="330801" name="Text Box 50"/>
            <p:cNvSpPr txBox="1">
              <a:spLocks noChangeArrowheads="1"/>
            </p:cNvSpPr>
            <p:nvPr/>
          </p:nvSpPr>
          <p:spPr bwMode="auto">
            <a:xfrm>
              <a:off x="7405688" y="1187450"/>
              <a:ext cx="34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H</a:t>
              </a:r>
            </a:p>
          </p:txBody>
        </p:sp>
        <p:sp>
          <p:nvSpPr>
            <p:cNvPr id="330802" name="Text Box 51"/>
            <p:cNvSpPr txBox="1">
              <a:spLocks noChangeArrowheads="1"/>
            </p:cNvSpPr>
            <p:nvPr/>
          </p:nvSpPr>
          <p:spPr bwMode="auto">
            <a:xfrm>
              <a:off x="5762625" y="1860550"/>
              <a:ext cx="360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G</a:t>
              </a:r>
            </a:p>
          </p:txBody>
        </p:sp>
        <p:sp>
          <p:nvSpPr>
            <p:cNvPr id="330803" name="Text Box 52"/>
            <p:cNvSpPr txBox="1">
              <a:spLocks noChangeArrowheads="1"/>
            </p:cNvSpPr>
            <p:nvPr/>
          </p:nvSpPr>
          <p:spPr bwMode="auto">
            <a:xfrm>
              <a:off x="4638675" y="1755775"/>
              <a:ext cx="323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F</a:t>
              </a:r>
            </a:p>
          </p:txBody>
        </p:sp>
        <p:sp>
          <p:nvSpPr>
            <p:cNvPr id="330804" name="Text Box 53"/>
            <p:cNvSpPr txBox="1">
              <a:spLocks noChangeArrowheads="1"/>
            </p:cNvSpPr>
            <p:nvPr/>
          </p:nvSpPr>
          <p:spPr bwMode="auto">
            <a:xfrm>
              <a:off x="4891088" y="790575"/>
              <a:ext cx="336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E</a:t>
              </a:r>
            </a:p>
          </p:txBody>
        </p:sp>
        <p:sp>
          <p:nvSpPr>
            <p:cNvPr id="330805" name="Text Box 54"/>
            <p:cNvSpPr txBox="1">
              <a:spLocks noChangeArrowheads="1"/>
            </p:cNvSpPr>
            <p:nvPr/>
          </p:nvSpPr>
          <p:spPr bwMode="auto">
            <a:xfrm>
              <a:off x="2222500" y="2178050"/>
              <a:ext cx="34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C</a:t>
              </a:r>
            </a:p>
          </p:txBody>
        </p:sp>
        <p:sp>
          <p:nvSpPr>
            <p:cNvPr id="330806" name="Text Box 55"/>
            <p:cNvSpPr txBox="1">
              <a:spLocks noChangeArrowheads="1"/>
            </p:cNvSpPr>
            <p:nvPr/>
          </p:nvSpPr>
          <p:spPr bwMode="auto">
            <a:xfrm>
              <a:off x="2517775" y="842963"/>
              <a:ext cx="3492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D</a:t>
              </a:r>
            </a:p>
          </p:txBody>
        </p:sp>
        <p:sp>
          <p:nvSpPr>
            <p:cNvPr id="330807" name="Text Box 56"/>
            <p:cNvSpPr txBox="1">
              <a:spLocks noChangeArrowheads="1"/>
            </p:cNvSpPr>
            <p:nvPr/>
          </p:nvSpPr>
          <p:spPr bwMode="auto">
            <a:xfrm>
              <a:off x="8205788" y="1225550"/>
              <a:ext cx="247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I</a:t>
              </a:r>
            </a:p>
          </p:txBody>
        </p:sp>
        <p:pic>
          <p:nvPicPr>
            <p:cNvPr id="330808" name="Picture 5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8850" y="222250"/>
              <a:ext cx="1316038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809" name="Picture 58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49600" y="222250"/>
              <a:ext cx="1316038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810" name="Picture 5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85100" y="458788"/>
              <a:ext cx="1316038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811" name="Picture 6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08650" y="935038"/>
              <a:ext cx="13176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812" name="Picture 6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24488" y="2520950"/>
              <a:ext cx="13176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0813" name="Picture 62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28913" y="2362200"/>
              <a:ext cx="1316037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0814" name="Text Box 63"/>
            <p:cNvSpPr txBox="1">
              <a:spLocks noChangeArrowheads="1"/>
            </p:cNvSpPr>
            <p:nvPr/>
          </p:nvSpPr>
          <p:spPr bwMode="auto">
            <a:xfrm>
              <a:off x="3009900" y="2439988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5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15" name="Text Box 64"/>
            <p:cNvSpPr txBox="1">
              <a:spLocks noChangeArrowheads="1"/>
            </p:cNvSpPr>
            <p:nvPr/>
          </p:nvSpPr>
          <p:spPr bwMode="auto">
            <a:xfrm>
              <a:off x="5705475" y="2611438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16" name="Text Box 65"/>
            <p:cNvSpPr txBox="1">
              <a:spLocks noChangeArrowheads="1"/>
            </p:cNvSpPr>
            <p:nvPr/>
          </p:nvSpPr>
          <p:spPr bwMode="auto">
            <a:xfrm>
              <a:off x="5972175" y="998538"/>
              <a:ext cx="871538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17" name="Text Box 66"/>
            <p:cNvSpPr txBox="1">
              <a:spLocks noChangeArrowheads="1"/>
            </p:cNvSpPr>
            <p:nvPr/>
          </p:nvSpPr>
          <p:spPr bwMode="auto">
            <a:xfrm>
              <a:off x="8037513" y="495300"/>
              <a:ext cx="868362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6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18" name="Text Box 67"/>
            <p:cNvSpPr txBox="1">
              <a:spLocks noChangeArrowheads="1"/>
            </p:cNvSpPr>
            <p:nvPr/>
          </p:nvSpPr>
          <p:spPr bwMode="auto">
            <a:xfrm>
              <a:off x="3375025" y="271463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1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19" name="Text Box 68"/>
            <p:cNvSpPr txBox="1">
              <a:spLocks noChangeArrowheads="1"/>
            </p:cNvSpPr>
            <p:nvPr/>
          </p:nvSpPr>
          <p:spPr bwMode="auto">
            <a:xfrm>
              <a:off x="1211263" y="271463"/>
              <a:ext cx="8699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广域网</a:t>
              </a:r>
            </a:p>
            <a:p>
              <a:r>
                <a:rPr kumimoji="1" lang="zh-CN" altLang="en-US" sz="1800">
                  <a:ea typeface="黑体" pitchFamily="2" charset="-122"/>
                </a:rPr>
                <a:t>   </a:t>
              </a:r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</p:grpSp>
      <p:sp>
        <p:nvSpPr>
          <p:cNvPr id="330834" name="Text Box 83"/>
          <p:cNvSpPr txBox="1">
            <a:spLocks noChangeArrowheads="1"/>
          </p:cNvSpPr>
          <p:nvPr/>
        </p:nvSpPr>
        <p:spPr bwMode="auto">
          <a:xfrm>
            <a:off x="-19050" y="478948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800">
                <a:solidFill>
                  <a:srgbClr val="000099"/>
                </a:solidFill>
                <a:ea typeface="黑体" pitchFamily="2" charset="-122"/>
              </a:rPr>
              <a:t>A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4FC534-C2C8-446E-84D1-3282383D2A14}"/>
              </a:ext>
            </a:extLst>
          </p:cNvPr>
          <p:cNvGrpSpPr/>
          <p:nvPr/>
        </p:nvGrpSpPr>
        <p:grpSpPr>
          <a:xfrm>
            <a:off x="323464" y="3625850"/>
            <a:ext cx="8785225" cy="3168650"/>
            <a:chOff x="323850" y="3644900"/>
            <a:chExt cx="8785225" cy="3168650"/>
          </a:xfrm>
        </p:grpSpPr>
        <p:sp>
          <p:nvSpPr>
            <p:cNvPr id="330820" name="Text Box 69"/>
            <p:cNvSpPr txBox="1">
              <a:spLocks noChangeArrowheads="1"/>
            </p:cNvSpPr>
            <p:nvPr/>
          </p:nvSpPr>
          <p:spPr bwMode="auto">
            <a:xfrm>
              <a:off x="3779838" y="6446838"/>
              <a:ext cx="1212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(b) </a:t>
              </a:r>
              <a:r>
                <a:rPr kumimoji="1" lang="zh-CN" altLang="en-US" sz="1800">
                  <a:ea typeface="黑体" pitchFamily="2" charset="-122"/>
                </a:rPr>
                <a:t>有向图</a:t>
              </a:r>
            </a:p>
          </p:txBody>
        </p:sp>
        <p:sp>
          <p:nvSpPr>
            <p:cNvPr id="330821" name="Oval 70"/>
            <p:cNvSpPr>
              <a:spLocks noChangeArrowheads="1"/>
            </p:cNvSpPr>
            <p:nvPr/>
          </p:nvSpPr>
          <p:spPr bwMode="auto">
            <a:xfrm>
              <a:off x="1192213" y="5605463"/>
              <a:ext cx="168275" cy="15875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22" name="Oval 71"/>
            <p:cNvSpPr>
              <a:spLocks noChangeArrowheads="1"/>
            </p:cNvSpPr>
            <p:nvPr/>
          </p:nvSpPr>
          <p:spPr bwMode="auto">
            <a:xfrm>
              <a:off x="3805238" y="4081463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23" name="Oval 72"/>
            <p:cNvSpPr>
              <a:spLocks noChangeArrowheads="1"/>
            </p:cNvSpPr>
            <p:nvPr/>
          </p:nvSpPr>
          <p:spPr bwMode="auto">
            <a:xfrm>
              <a:off x="5995988" y="4716463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24" name="Oval 73"/>
            <p:cNvSpPr>
              <a:spLocks noChangeArrowheads="1"/>
            </p:cNvSpPr>
            <p:nvPr/>
          </p:nvSpPr>
          <p:spPr bwMode="auto">
            <a:xfrm>
              <a:off x="5995988" y="6381750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25" name="Oval 74"/>
            <p:cNvSpPr>
              <a:spLocks noChangeArrowheads="1"/>
            </p:cNvSpPr>
            <p:nvPr/>
          </p:nvSpPr>
          <p:spPr bwMode="auto">
            <a:xfrm>
              <a:off x="7596188" y="5605463"/>
              <a:ext cx="169862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26" name="Text Box 75"/>
            <p:cNvSpPr txBox="1">
              <a:spLocks noChangeArrowheads="1"/>
            </p:cNvSpPr>
            <p:nvPr/>
          </p:nvSpPr>
          <p:spPr bwMode="auto">
            <a:xfrm>
              <a:off x="771525" y="5588000"/>
              <a:ext cx="3937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990000"/>
                  </a:solidFill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solidFill>
                    <a:srgbClr val="990000"/>
                  </a:solidFill>
                  <a:ea typeface="黑体" pitchFamily="2" charset="-122"/>
                </a:rPr>
                <a:t>1</a:t>
              </a:r>
              <a:endParaRPr kumimoji="1" lang="en-US" altLang="zh-CN" sz="1800">
                <a:solidFill>
                  <a:srgbClr val="990000"/>
                </a:solidFill>
                <a:ea typeface="黑体" pitchFamily="2" charset="-122"/>
              </a:endParaRPr>
            </a:p>
          </p:txBody>
        </p:sp>
        <p:sp>
          <p:nvSpPr>
            <p:cNvPr id="330827" name="Text Box 76"/>
            <p:cNvSpPr txBox="1">
              <a:spLocks noChangeArrowheads="1"/>
            </p:cNvSpPr>
            <p:nvPr/>
          </p:nvSpPr>
          <p:spPr bwMode="auto">
            <a:xfrm>
              <a:off x="7510463" y="5761038"/>
              <a:ext cx="39687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0000"/>
                  </a:solidFill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solidFill>
                    <a:srgbClr val="FF0000"/>
                  </a:solidFill>
                  <a:ea typeface="黑体" pitchFamily="2" charset="-122"/>
                </a:rPr>
                <a:t>2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0828" name="Text Box 77"/>
            <p:cNvSpPr txBox="1">
              <a:spLocks noChangeArrowheads="1"/>
            </p:cNvSpPr>
            <p:nvPr/>
          </p:nvSpPr>
          <p:spPr bwMode="auto">
            <a:xfrm>
              <a:off x="3889375" y="3843338"/>
              <a:ext cx="48418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1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29" name="Text Box 78"/>
            <p:cNvSpPr txBox="1">
              <a:spLocks noChangeArrowheads="1"/>
            </p:cNvSpPr>
            <p:nvPr/>
          </p:nvSpPr>
          <p:spPr bwMode="auto">
            <a:xfrm>
              <a:off x="6164263" y="6302375"/>
              <a:ext cx="4841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30" name="Text Box 79"/>
            <p:cNvSpPr txBox="1">
              <a:spLocks noChangeArrowheads="1"/>
            </p:cNvSpPr>
            <p:nvPr/>
          </p:nvSpPr>
          <p:spPr bwMode="auto">
            <a:xfrm>
              <a:off x="5827713" y="4398963"/>
              <a:ext cx="48418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31" name="Text Box 80"/>
            <p:cNvSpPr txBox="1">
              <a:spLocks noChangeArrowheads="1"/>
            </p:cNvSpPr>
            <p:nvPr/>
          </p:nvSpPr>
          <p:spPr bwMode="auto">
            <a:xfrm>
              <a:off x="2625725" y="4214813"/>
              <a:ext cx="3492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0000"/>
                  </a:solidFill>
                  <a:ea typeface="黑体" pitchFamily="2" charset="-122"/>
                </a:rPr>
                <a:t>D</a:t>
              </a:r>
            </a:p>
          </p:txBody>
        </p:sp>
        <p:sp>
          <p:nvSpPr>
            <p:cNvPr id="330832" name="Text Box 81"/>
            <p:cNvSpPr txBox="1">
              <a:spLocks noChangeArrowheads="1"/>
            </p:cNvSpPr>
            <p:nvPr/>
          </p:nvSpPr>
          <p:spPr bwMode="auto">
            <a:xfrm>
              <a:off x="1584325" y="4205288"/>
              <a:ext cx="336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B</a:t>
              </a:r>
            </a:p>
          </p:txBody>
        </p:sp>
        <p:sp>
          <p:nvSpPr>
            <p:cNvPr id="330833" name="Text Box 82"/>
            <p:cNvSpPr txBox="1">
              <a:spLocks noChangeArrowheads="1"/>
            </p:cNvSpPr>
            <p:nvPr/>
          </p:nvSpPr>
          <p:spPr bwMode="auto">
            <a:xfrm>
              <a:off x="2355850" y="6164263"/>
              <a:ext cx="3492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C</a:t>
              </a:r>
            </a:p>
          </p:txBody>
        </p:sp>
        <p:sp>
          <p:nvSpPr>
            <p:cNvPr id="330835" name="Text Box 84"/>
            <p:cNvSpPr txBox="1">
              <a:spLocks noChangeArrowheads="1"/>
            </p:cNvSpPr>
            <p:nvPr/>
          </p:nvSpPr>
          <p:spPr bwMode="auto">
            <a:xfrm>
              <a:off x="8861425" y="5167313"/>
              <a:ext cx="247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I</a:t>
              </a:r>
            </a:p>
          </p:txBody>
        </p:sp>
        <p:sp>
          <p:nvSpPr>
            <p:cNvPr id="330836" name="Text Box 85"/>
            <p:cNvSpPr txBox="1">
              <a:spLocks noChangeArrowheads="1"/>
            </p:cNvSpPr>
            <p:nvPr/>
          </p:nvSpPr>
          <p:spPr bwMode="auto">
            <a:xfrm>
              <a:off x="7429500" y="4214813"/>
              <a:ext cx="3508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0099"/>
                  </a:solidFill>
                  <a:ea typeface="黑体" pitchFamily="2" charset="-122"/>
                </a:rPr>
                <a:t>H</a:t>
              </a:r>
            </a:p>
          </p:txBody>
        </p:sp>
        <p:sp>
          <p:nvSpPr>
            <p:cNvPr id="330837" name="Text Box 86"/>
            <p:cNvSpPr txBox="1">
              <a:spLocks noChangeArrowheads="1"/>
            </p:cNvSpPr>
            <p:nvPr/>
          </p:nvSpPr>
          <p:spPr bwMode="auto">
            <a:xfrm>
              <a:off x="5491163" y="5484813"/>
              <a:ext cx="361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9900"/>
                  </a:solidFill>
                  <a:ea typeface="黑体" pitchFamily="2" charset="-122"/>
                </a:rPr>
                <a:t>G</a:t>
              </a:r>
            </a:p>
          </p:txBody>
        </p:sp>
        <p:sp>
          <p:nvSpPr>
            <p:cNvPr id="330838" name="Text Box 87"/>
            <p:cNvSpPr txBox="1">
              <a:spLocks noChangeArrowheads="1"/>
            </p:cNvSpPr>
            <p:nvPr/>
          </p:nvSpPr>
          <p:spPr bwMode="auto">
            <a:xfrm>
              <a:off x="4521200" y="5326063"/>
              <a:ext cx="3254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99CC"/>
                  </a:solidFill>
                  <a:ea typeface="黑体" pitchFamily="2" charset="-122"/>
                </a:rPr>
                <a:t>F</a:t>
              </a:r>
            </a:p>
          </p:txBody>
        </p:sp>
        <p:sp>
          <p:nvSpPr>
            <p:cNvPr id="330839" name="Text Box 88"/>
            <p:cNvSpPr txBox="1">
              <a:spLocks noChangeArrowheads="1"/>
            </p:cNvSpPr>
            <p:nvPr/>
          </p:nvSpPr>
          <p:spPr bwMode="auto">
            <a:xfrm>
              <a:off x="4816475" y="4294188"/>
              <a:ext cx="3365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9900"/>
                  </a:solidFill>
                  <a:ea typeface="黑体" pitchFamily="2" charset="-122"/>
                </a:rPr>
                <a:t>E</a:t>
              </a:r>
            </a:p>
          </p:txBody>
        </p:sp>
        <p:sp>
          <p:nvSpPr>
            <p:cNvPr id="330840" name="Freeform 89"/>
            <p:cNvSpPr>
              <a:spLocks/>
            </p:cNvSpPr>
            <p:nvPr/>
          </p:nvSpPr>
          <p:spPr bwMode="auto">
            <a:xfrm>
              <a:off x="6135688" y="5538788"/>
              <a:ext cx="1492250" cy="128587"/>
            </a:xfrm>
            <a:custGeom>
              <a:avLst/>
              <a:gdLst>
                <a:gd name="T0" fmla="*/ 0 w 850"/>
                <a:gd name="T1" fmla="*/ 2147483647 h 78"/>
                <a:gd name="T2" fmla="*/ 2147483647 w 850"/>
                <a:gd name="T3" fmla="*/ 0 h 78"/>
                <a:gd name="T4" fmla="*/ 2147483647 w 850"/>
                <a:gd name="T5" fmla="*/ 2147483647 h 78"/>
                <a:gd name="T6" fmla="*/ 0 60000 65536"/>
                <a:gd name="T7" fmla="*/ 0 60000 65536"/>
                <a:gd name="T8" fmla="*/ 0 60000 65536"/>
                <a:gd name="T9" fmla="*/ 0 w 850"/>
                <a:gd name="T10" fmla="*/ 0 h 78"/>
                <a:gd name="T11" fmla="*/ 850 w 850"/>
                <a:gd name="T12" fmla="*/ 78 h 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0" h="78">
                  <a:moveTo>
                    <a:pt x="0" y="78"/>
                  </a:moveTo>
                  <a:cubicBezTo>
                    <a:pt x="72" y="65"/>
                    <a:pt x="288" y="0"/>
                    <a:pt x="430" y="0"/>
                  </a:cubicBezTo>
                  <a:cubicBezTo>
                    <a:pt x="582" y="0"/>
                    <a:pt x="782" y="61"/>
                    <a:pt x="850" y="78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1" name="Freeform 90"/>
            <p:cNvSpPr>
              <a:spLocks/>
            </p:cNvSpPr>
            <p:nvPr/>
          </p:nvSpPr>
          <p:spPr bwMode="auto">
            <a:xfrm>
              <a:off x="3309938" y="4729163"/>
              <a:ext cx="1400175" cy="53975"/>
            </a:xfrm>
            <a:custGeom>
              <a:avLst/>
              <a:gdLst>
                <a:gd name="T0" fmla="*/ 2147483647 w 798"/>
                <a:gd name="T1" fmla="*/ 2147483647 h 32"/>
                <a:gd name="T2" fmla="*/ 2147483647 w 798"/>
                <a:gd name="T3" fmla="*/ 0 h 32"/>
                <a:gd name="T4" fmla="*/ 0 w 798"/>
                <a:gd name="T5" fmla="*/ 2147483647 h 32"/>
                <a:gd name="T6" fmla="*/ 0 60000 65536"/>
                <a:gd name="T7" fmla="*/ 0 60000 65536"/>
                <a:gd name="T8" fmla="*/ 0 60000 65536"/>
                <a:gd name="T9" fmla="*/ 0 w 798"/>
                <a:gd name="T10" fmla="*/ 0 h 32"/>
                <a:gd name="T11" fmla="*/ 798 w 798"/>
                <a:gd name="T12" fmla="*/ 32 h 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8" h="32">
                  <a:moveTo>
                    <a:pt x="798" y="32"/>
                  </a:moveTo>
                  <a:cubicBezTo>
                    <a:pt x="723" y="27"/>
                    <a:pt x="479" y="5"/>
                    <a:pt x="346" y="0"/>
                  </a:cubicBezTo>
                  <a:cubicBezTo>
                    <a:pt x="194" y="0"/>
                    <a:pt x="72" y="3"/>
                    <a:pt x="0" y="4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2" name="Freeform 91"/>
            <p:cNvSpPr>
              <a:spLocks/>
            </p:cNvSpPr>
            <p:nvPr/>
          </p:nvSpPr>
          <p:spPr bwMode="auto">
            <a:xfrm>
              <a:off x="3109913" y="4814888"/>
              <a:ext cx="1452562" cy="125412"/>
            </a:xfrm>
            <a:custGeom>
              <a:avLst/>
              <a:gdLst>
                <a:gd name="T0" fmla="*/ 0 w 828"/>
                <a:gd name="T1" fmla="*/ 0 h 76"/>
                <a:gd name="T2" fmla="*/ 2147483647 w 828"/>
                <a:gd name="T3" fmla="*/ 2147483647 h 76"/>
                <a:gd name="T4" fmla="*/ 2147483647 w 828"/>
                <a:gd name="T5" fmla="*/ 2147483647 h 76"/>
                <a:gd name="T6" fmla="*/ 0 60000 65536"/>
                <a:gd name="T7" fmla="*/ 0 60000 65536"/>
                <a:gd name="T8" fmla="*/ 0 60000 65536"/>
                <a:gd name="T9" fmla="*/ 0 w 828"/>
                <a:gd name="T10" fmla="*/ 0 h 76"/>
                <a:gd name="T11" fmla="*/ 828 w 828"/>
                <a:gd name="T12" fmla="*/ 76 h 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8" h="76">
                  <a:moveTo>
                    <a:pt x="0" y="0"/>
                  </a:moveTo>
                  <a:cubicBezTo>
                    <a:pt x="76" y="13"/>
                    <a:pt x="318" y="72"/>
                    <a:pt x="456" y="76"/>
                  </a:cubicBezTo>
                  <a:cubicBezTo>
                    <a:pt x="608" y="76"/>
                    <a:pt x="751" y="35"/>
                    <a:pt x="828" y="2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3" name="Freeform 92"/>
            <p:cNvSpPr>
              <a:spLocks/>
            </p:cNvSpPr>
            <p:nvPr/>
          </p:nvSpPr>
          <p:spPr bwMode="auto">
            <a:xfrm>
              <a:off x="5949950" y="5794375"/>
              <a:ext cx="84138" cy="615950"/>
            </a:xfrm>
            <a:custGeom>
              <a:avLst/>
              <a:gdLst>
                <a:gd name="T0" fmla="*/ 2147483647 w 48"/>
                <a:gd name="T1" fmla="*/ 0 h 373"/>
                <a:gd name="T2" fmla="*/ 2147483647 w 48"/>
                <a:gd name="T3" fmla="*/ 2147483647 h 373"/>
                <a:gd name="T4" fmla="*/ 2147483647 w 48"/>
                <a:gd name="T5" fmla="*/ 2147483647 h 373"/>
                <a:gd name="T6" fmla="*/ 0 60000 65536"/>
                <a:gd name="T7" fmla="*/ 0 60000 65536"/>
                <a:gd name="T8" fmla="*/ 0 60000 65536"/>
                <a:gd name="T9" fmla="*/ 0 w 48"/>
                <a:gd name="T10" fmla="*/ 0 h 373"/>
                <a:gd name="T11" fmla="*/ 48 w 48"/>
                <a:gd name="T12" fmla="*/ 373 h 3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373">
                  <a:moveTo>
                    <a:pt x="38" y="0"/>
                  </a:moveTo>
                  <a:cubicBezTo>
                    <a:pt x="31" y="29"/>
                    <a:pt x="0" y="110"/>
                    <a:pt x="2" y="172"/>
                  </a:cubicBezTo>
                  <a:cubicBezTo>
                    <a:pt x="2" y="234"/>
                    <a:pt x="39" y="331"/>
                    <a:pt x="48" y="373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4" name="Freeform 93"/>
            <p:cNvSpPr>
              <a:spLocks/>
            </p:cNvSpPr>
            <p:nvPr/>
          </p:nvSpPr>
          <p:spPr bwMode="auto">
            <a:xfrm>
              <a:off x="6116638" y="5826125"/>
              <a:ext cx="68262" cy="571500"/>
            </a:xfrm>
            <a:custGeom>
              <a:avLst/>
              <a:gdLst>
                <a:gd name="T0" fmla="*/ 0 w 39"/>
                <a:gd name="T1" fmla="*/ 2147483647 h 346"/>
                <a:gd name="T2" fmla="*/ 2147483647 w 39"/>
                <a:gd name="T3" fmla="*/ 2147483647 h 346"/>
                <a:gd name="T4" fmla="*/ 2147483647 w 39"/>
                <a:gd name="T5" fmla="*/ 0 h 346"/>
                <a:gd name="T6" fmla="*/ 0 60000 65536"/>
                <a:gd name="T7" fmla="*/ 0 60000 65536"/>
                <a:gd name="T8" fmla="*/ 0 60000 65536"/>
                <a:gd name="T9" fmla="*/ 0 w 39"/>
                <a:gd name="T10" fmla="*/ 0 h 346"/>
                <a:gd name="T11" fmla="*/ 39 w 39"/>
                <a:gd name="T12" fmla="*/ 346 h 3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" h="346">
                  <a:moveTo>
                    <a:pt x="0" y="346"/>
                  </a:moveTo>
                  <a:cubicBezTo>
                    <a:pt x="7" y="319"/>
                    <a:pt x="39" y="242"/>
                    <a:pt x="39" y="184"/>
                  </a:cubicBezTo>
                  <a:cubicBezTo>
                    <a:pt x="39" y="122"/>
                    <a:pt x="11" y="38"/>
                    <a:pt x="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5" name="Freeform 94"/>
            <p:cNvSpPr>
              <a:spLocks/>
            </p:cNvSpPr>
            <p:nvPr/>
          </p:nvSpPr>
          <p:spPr bwMode="auto">
            <a:xfrm>
              <a:off x="6115050" y="4868863"/>
              <a:ext cx="77788" cy="674687"/>
            </a:xfrm>
            <a:custGeom>
              <a:avLst/>
              <a:gdLst>
                <a:gd name="T0" fmla="*/ 2147483647 w 44"/>
                <a:gd name="T1" fmla="*/ 2147483647 h 409"/>
                <a:gd name="T2" fmla="*/ 2147483647 w 44"/>
                <a:gd name="T3" fmla="*/ 2147483647 h 409"/>
                <a:gd name="T4" fmla="*/ 0 w 44"/>
                <a:gd name="T5" fmla="*/ 0 h 409"/>
                <a:gd name="T6" fmla="*/ 0 60000 65536"/>
                <a:gd name="T7" fmla="*/ 0 60000 65536"/>
                <a:gd name="T8" fmla="*/ 0 60000 65536"/>
                <a:gd name="T9" fmla="*/ 0 w 44"/>
                <a:gd name="T10" fmla="*/ 0 h 409"/>
                <a:gd name="T11" fmla="*/ 44 w 44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09">
                  <a:moveTo>
                    <a:pt x="1" y="409"/>
                  </a:moveTo>
                  <a:cubicBezTo>
                    <a:pt x="8" y="378"/>
                    <a:pt x="44" y="292"/>
                    <a:pt x="44" y="224"/>
                  </a:cubicBezTo>
                  <a:cubicBezTo>
                    <a:pt x="44" y="156"/>
                    <a:pt x="9" y="47"/>
                    <a:pt x="0" y="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6" name="Freeform 95"/>
            <p:cNvSpPr>
              <a:spLocks/>
            </p:cNvSpPr>
            <p:nvPr/>
          </p:nvSpPr>
          <p:spPr bwMode="auto">
            <a:xfrm>
              <a:off x="5953125" y="4848225"/>
              <a:ext cx="71438" cy="582613"/>
            </a:xfrm>
            <a:custGeom>
              <a:avLst/>
              <a:gdLst>
                <a:gd name="T0" fmla="*/ 2147483647 w 40"/>
                <a:gd name="T1" fmla="*/ 0 h 352"/>
                <a:gd name="T2" fmla="*/ 0 w 40"/>
                <a:gd name="T3" fmla="*/ 2147483647 h 352"/>
                <a:gd name="T4" fmla="*/ 2147483647 w 40"/>
                <a:gd name="T5" fmla="*/ 2147483647 h 352"/>
                <a:gd name="T6" fmla="*/ 0 60000 65536"/>
                <a:gd name="T7" fmla="*/ 0 60000 65536"/>
                <a:gd name="T8" fmla="*/ 0 60000 65536"/>
                <a:gd name="T9" fmla="*/ 0 w 40"/>
                <a:gd name="T10" fmla="*/ 0 h 352"/>
                <a:gd name="T11" fmla="*/ 40 w 40"/>
                <a:gd name="T12" fmla="*/ 352 h 3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352">
                  <a:moveTo>
                    <a:pt x="40" y="0"/>
                  </a:moveTo>
                  <a:cubicBezTo>
                    <a:pt x="33" y="38"/>
                    <a:pt x="5" y="173"/>
                    <a:pt x="0" y="232"/>
                  </a:cubicBezTo>
                  <a:cubicBezTo>
                    <a:pt x="0" y="294"/>
                    <a:pt x="10" y="327"/>
                    <a:pt x="12" y="35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7" name="Freeform 96"/>
            <p:cNvSpPr>
              <a:spLocks/>
            </p:cNvSpPr>
            <p:nvPr/>
          </p:nvSpPr>
          <p:spPr bwMode="auto">
            <a:xfrm>
              <a:off x="4973638" y="4656138"/>
              <a:ext cx="1011237" cy="111125"/>
            </a:xfrm>
            <a:custGeom>
              <a:avLst/>
              <a:gdLst>
                <a:gd name="T0" fmla="*/ 0 w 576"/>
                <a:gd name="T1" fmla="*/ 2147483647 h 67"/>
                <a:gd name="T2" fmla="*/ 2147483647 w 576"/>
                <a:gd name="T3" fmla="*/ 0 h 67"/>
                <a:gd name="T4" fmla="*/ 2147483647 w 576"/>
                <a:gd name="T5" fmla="*/ 2147483647 h 67"/>
                <a:gd name="T6" fmla="*/ 0 60000 65536"/>
                <a:gd name="T7" fmla="*/ 0 60000 65536"/>
                <a:gd name="T8" fmla="*/ 0 60000 65536"/>
                <a:gd name="T9" fmla="*/ 0 w 576"/>
                <a:gd name="T10" fmla="*/ 0 h 67"/>
                <a:gd name="T11" fmla="*/ 576 w 576"/>
                <a:gd name="T12" fmla="*/ 67 h 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67">
                  <a:moveTo>
                    <a:pt x="0" y="66"/>
                  </a:moveTo>
                  <a:cubicBezTo>
                    <a:pt x="46" y="55"/>
                    <a:pt x="182" y="0"/>
                    <a:pt x="278" y="0"/>
                  </a:cubicBezTo>
                  <a:cubicBezTo>
                    <a:pt x="374" y="0"/>
                    <a:pt x="512" y="57"/>
                    <a:pt x="576" y="67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8" name="Freeform 97"/>
            <p:cNvSpPr>
              <a:spLocks/>
            </p:cNvSpPr>
            <p:nvPr/>
          </p:nvSpPr>
          <p:spPr bwMode="auto">
            <a:xfrm>
              <a:off x="5164138" y="4814888"/>
              <a:ext cx="873125" cy="125412"/>
            </a:xfrm>
            <a:custGeom>
              <a:avLst/>
              <a:gdLst>
                <a:gd name="T0" fmla="*/ 2147483647 w 498"/>
                <a:gd name="T1" fmla="*/ 0 h 76"/>
                <a:gd name="T2" fmla="*/ 2147483647 w 498"/>
                <a:gd name="T3" fmla="*/ 2147483647 h 76"/>
                <a:gd name="T4" fmla="*/ 0 w 498"/>
                <a:gd name="T5" fmla="*/ 2147483647 h 76"/>
                <a:gd name="T6" fmla="*/ 0 60000 65536"/>
                <a:gd name="T7" fmla="*/ 0 60000 65536"/>
                <a:gd name="T8" fmla="*/ 0 60000 65536"/>
                <a:gd name="T9" fmla="*/ 0 w 498"/>
                <a:gd name="T10" fmla="*/ 0 h 76"/>
                <a:gd name="T11" fmla="*/ 498 w 498"/>
                <a:gd name="T12" fmla="*/ 76 h 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8" h="76">
                  <a:moveTo>
                    <a:pt x="498" y="0"/>
                  </a:moveTo>
                  <a:cubicBezTo>
                    <a:pt x="446" y="13"/>
                    <a:pt x="273" y="67"/>
                    <a:pt x="190" y="76"/>
                  </a:cubicBezTo>
                  <a:cubicBezTo>
                    <a:pt x="94" y="76"/>
                    <a:pt x="40" y="59"/>
                    <a:pt x="0" y="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49" name="Freeform 98"/>
            <p:cNvSpPr>
              <a:spLocks/>
            </p:cNvSpPr>
            <p:nvPr/>
          </p:nvSpPr>
          <p:spPr bwMode="auto">
            <a:xfrm>
              <a:off x="3046413" y="4954588"/>
              <a:ext cx="1257300" cy="769937"/>
            </a:xfrm>
            <a:custGeom>
              <a:avLst/>
              <a:gdLst>
                <a:gd name="T0" fmla="*/ 2147483647 w 716"/>
                <a:gd name="T1" fmla="*/ 2147483647 h 466"/>
                <a:gd name="T2" fmla="*/ 2147483647 w 716"/>
                <a:gd name="T3" fmla="*/ 2147483647 h 466"/>
                <a:gd name="T4" fmla="*/ 0 w 716"/>
                <a:gd name="T5" fmla="*/ 0 h 466"/>
                <a:gd name="T6" fmla="*/ 0 60000 65536"/>
                <a:gd name="T7" fmla="*/ 0 60000 65536"/>
                <a:gd name="T8" fmla="*/ 0 60000 65536"/>
                <a:gd name="T9" fmla="*/ 0 w 716"/>
                <a:gd name="T10" fmla="*/ 0 h 466"/>
                <a:gd name="T11" fmla="*/ 716 w 716"/>
                <a:gd name="T12" fmla="*/ 466 h 4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6" h="466">
                  <a:moveTo>
                    <a:pt x="716" y="466"/>
                  </a:moveTo>
                  <a:cubicBezTo>
                    <a:pt x="646" y="438"/>
                    <a:pt x="415" y="374"/>
                    <a:pt x="296" y="296"/>
                  </a:cubicBezTo>
                  <a:cubicBezTo>
                    <a:pt x="174" y="214"/>
                    <a:pt x="62" y="62"/>
                    <a:pt x="0" y="0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0" name="Freeform 99"/>
            <p:cNvSpPr>
              <a:spLocks/>
            </p:cNvSpPr>
            <p:nvPr/>
          </p:nvSpPr>
          <p:spPr bwMode="auto">
            <a:xfrm>
              <a:off x="3011488" y="4841875"/>
              <a:ext cx="1341437" cy="766763"/>
            </a:xfrm>
            <a:custGeom>
              <a:avLst/>
              <a:gdLst>
                <a:gd name="T0" fmla="*/ 0 w 764"/>
                <a:gd name="T1" fmla="*/ 0 h 464"/>
                <a:gd name="T2" fmla="*/ 2147483647 w 764"/>
                <a:gd name="T3" fmla="*/ 2147483647 h 464"/>
                <a:gd name="T4" fmla="*/ 2147483647 w 764"/>
                <a:gd name="T5" fmla="*/ 2147483647 h 464"/>
                <a:gd name="T6" fmla="*/ 0 60000 65536"/>
                <a:gd name="T7" fmla="*/ 0 60000 65536"/>
                <a:gd name="T8" fmla="*/ 0 60000 65536"/>
                <a:gd name="T9" fmla="*/ 0 w 764"/>
                <a:gd name="T10" fmla="*/ 0 h 464"/>
                <a:gd name="T11" fmla="*/ 764 w 764"/>
                <a:gd name="T12" fmla="*/ 464 h 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4" h="464">
                  <a:moveTo>
                    <a:pt x="0" y="0"/>
                  </a:moveTo>
                  <a:cubicBezTo>
                    <a:pt x="73" y="26"/>
                    <a:pt x="317" y="79"/>
                    <a:pt x="444" y="156"/>
                  </a:cubicBezTo>
                  <a:cubicBezTo>
                    <a:pt x="556" y="227"/>
                    <a:pt x="697" y="400"/>
                    <a:pt x="764" y="46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1" name="Freeform 100"/>
            <p:cNvSpPr>
              <a:spLocks/>
            </p:cNvSpPr>
            <p:nvPr/>
          </p:nvSpPr>
          <p:spPr bwMode="auto">
            <a:xfrm>
              <a:off x="4721225" y="5797550"/>
              <a:ext cx="1309688" cy="650875"/>
            </a:xfrm>
            <a:custGeom>
              <a:avLst/>
              <a:gdLst>
                <a:gd name="T0" fmla="*/ 2147483647 w 746"/>
                <a:gd name="T1" fmla="*/ 2147483647 h 394"/>
                <a:gd name="T2" fmla="*/ 2147483647 w 746"/>
                <a:gd name="T3" fmla="*/ 2147483647 h 394"/>
                <a:gd name="T4" fmla="*/ 0 w 746"/>
                <a:gd name="T5" fmla="*/ 0 h 394"/>
                <a:gd name="T6" fmla="*/ 0 60000 65536"/>
                <a:gd name="T7" fmla="*/ 0 60000 65536"/>
                <a:gd name="T8" fmla="*/ 0 60000 65536"/>
                <a:gd name="T9" fmla="*/ 0 w 746"/>
                <a:gd name="T10" fmla="*/ 0 h 394"/>
                <a:gd name="T11" fmla="*/ 746 w 746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394">
                  <a:moveTo>
                    <a:pt x="746" y="394"/>
                  </a:moveTo>
                  <a:cubicBezTo>
                    <a:pt x="684" y="347"/>
                    <a:pt x="502" y="180"/>
                    <a:pt x="378" y="114"/>
                  </a:cubicBezTo>
                  <a:cubicBezTo>
                    <a:pt x="245" y="48"/>
                    <a:pt x="79" y="2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2" name="Freeform 101"/>
            <p:cNvSpPr>
              <a:spLocks/>
            </p:cNvSpPr>
            <p:nvPr/>
          </p:nvSpPr>
          <p:spPr bwMode="auto">
            <a:xfrm>
              <a:off x="4510088" y="5797550"/>
              <a:ext cx="1485900" cy="696913"/>
            </a:xfrm>
            <a:custGeom>
              <a:avLst/>
              <a:gdLst>
                <a:gd name="T0" fmla="*/ 0 w 846"/>
                <a:gd name="T1" fmla="*/ 0 h 422"/>
                <a:gd name="T2" fmla="*/ 2147483647 w 846"/>
                <a:gd name="T3" fmla="*/ 2147483647 h 422"/>
                <a:gd name="T4" fmla="*/ 2147483647 w 846"/>
                <a:gd name="T5" fmla="*/ 2147483647 h 422"/>
                <a:gd name="T6" fmla="*/ 0 60000 65536"/>
                <a:gd name="T7" fmla="*/ 0 60000 65536"/>
                <a:gd name="T8" fmla="*/ 0 60000 65536"/>
                <a:gd name="T9" fmla="*/ 0 w 846"/>
                <a:gd name="T10" fmla="*/ 0 h 422"/>
                <a:gd name="T11" fmla="*/ 846 w 84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6" h="422">
                  <a:moveTo>
                    <a:pt x="0" y="0"/>
                  </a:moveTo>
                  <a:cubicBezTo>
                    <a:pt x="58" y="45"/>
                    <a:pt x="209" y="200"/>
                    <a:pt x="350" y="270"/>
                  </a:cubicBezTo>
                  <a:cubicBezTo>
                    <a:pt x="485" y="340"/>
                    <a:pt x="743" y="390"/>
                    <a:pt x="846" y="422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3" name="Freeform 102"/>
            <p:cNvSpPr>
              <a:spLocks/>
            </p:cNvSpPr>
            <p:nvPr/>
          </p:nvSpPr>
          <p:spPr bwMode="auto">
            <a:xfrm>
              <a:off x="7505700" y="4914900"/>
              <a:ext cx="144463" cy="733425"/>
            </a:xfrm>
            <a:custGeom>
              <a:avLst/>
              <a:gdLst>
                <a:gd name="T0" fmla="*/ 2147483647 w 82"/>
                <a:gd name="T1" fmla="*/ 2147483647 h 444"/>
                <a:gd name="T2" fmla="*/ 2147483647 w 82"/>
                <a:gd name="T3" fmla="*/ 2147483647 h 444"/>
                <a:gd name="T4" fmla="*/ 2147483647 w 82"/>
                <a:gd name="T5" fmla="*/ 0 h 444"/>
                <a:gd name="T6" fmla="*/ 0 60000 65536"/>
                <a:gd name="T7" fmla="*/ 0 60000 65536"/>
                <a:gd name="T8" fmla="*/ 0 60000 65536"/>
                <a:gd name="T9" fmla="*/ 0 w 82"/>
                <a:gd name="T10" fmla="*/ 0 h 444"/>
                <a:gd name="T11" fmla="*/ 82 w 82"/>
                <a:gd name="T12" fmla="*/ 444 h 4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444">
                  <a:moveTo>
                    <a:pt x="82" y="444"/>
                  </a:moveTo>
                  <a:cubicBezTo>
                    <a:pt x="70" y="410"/>
                    <a:pt x="10" y="314"/>
                    <a:pt x="4" y="240"/>
                  </a:cubicBezTo>
                  <a:cubicBezTo>
                    <a:pt x="0" y="162"/>
                    <a:pt x="36" y="50"/>
                    <a:pt x="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4" name="Freeform 103"/>
            <p:cNvSpPr>
              <a:spLocks/>
            </p:cNvSpPr>
            <p:nvPr/>
          </p:nvSpPr>
          <p:spPr bwMode="auto">
            <a:xfrm>
              <a:off x="7670800" y="4875213"/>
              <a:ext cx="112713" cy="752475"/>
            </a:xfrm>
            <a:custGeom>
              <a:avLst/>
              <a:gdLst>
                <a:gd name="T0" fmla="*/ 0 w 64"/>
                <a:gd name="T1" fmla="*/ 0 h 456"/>
                <a:gd name="T2" fmla="*/ 2147483647 w 64"/>
                <a:gd name="T3" fmla="*/ 2147483647 h 456"/>
                <a:gd name="T4" fmla="*/ 2147483647 w 64"/>
                <a:gd name="T5" fmla="*/ 2147483647 h 456"/>
                <a:gd name="T6" fmla="*/ 0 60000 65536"/>
                <a:gd name="T7" fmla="*/ 0 60000 65536"/>
                <a:gd name="T8" fmla="*/ 0 60000 65536"/>
                <a:gd name="T9" fmla="*/ 0 w 64"/>
                <a:gd name="T10" fmla="*/ 0 h 456"/>
                <a:gd name="T11" fmla="*/ 64 w 64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" h="456">
                  <a:moveTo>
                    <a:pt x="0" y="0"/>
                  </a:moveTo>
                  <a:cubicBezTo>
                    <a:pt x="11" y="34"/>
                    <a:pt x="56" y="128"/>
                    <a:pt x="60" y="204"/>
                  </a:cubicBezTo>
                  <a:cubicBezTo>
                    <a:pt x="64" y="277"/>
                    <a:pt x="31" y="404"/>
                    <a:pt x="24" y="456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5" name="Freeform 104"/>
            <p:cNvSpPr>
              <a:spLocks/>
            </p:cNvSpPr>
            <p:nvPr/>
          </p:nvSpPr>
          <p:spPr bwMode="auto">
            <a:xfrm>
              <a:off x="7734300" y="5718175"/>
              <a:ext cx="895350" cy="98425"/>
            </a:xfrm>
            <a:custGeom>
              <a:avLst/>
              <a:gdLst>
                <a:gd name="T0" fmla="*/ 2147483647 w 510"/>
                <a:gd name="T1" fmla="*/ 0 h 60"/>
                <a:gd name="T2" fmla="*/ 2147483647 w 510"/>
                <a:gd name="T3" fmla="*/ 2147483647 h 60"/>
                <a:gd name="T4" fmla="*/ 0 w 510"/>
                <a:gd name="T5" fmla="*/ 0 h 60"/>
                <a:gd name="T6" fmla="*/ 0 60000 65536"/>
                <a:gd name="T7" fmla="*/ 0 60000 65536"/>
                <a:gd name="T8" fmla="*/ 0 60000 65536"/>
                <a:gd name="T9" fmla="*/ 0 w 510"/>
                <a:gd name="T10" fmla="*/ 0 h 60"/>
                <a:gd name="T11" fmla="*/ 510 w 510"/>
                <a:gd name="T12" fmla="*/ 60 h 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0" h="60">
                  <a:moveTo>
                    <a:pt x="510" y="0"/>
                  </a:moveTo>
                  <a:cubicBezTo>
                    <a:pt x="471" y="10"/>
                    <a:pt x="361" y="60"/>
                    <a:pt x="276" y="60"/>
                  </a:cubicBezTo>
                  <a:cubicBezTo>
                    <a:pt x="191" y="60"/>
                    <a:pt x="57" y="12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6" name="Freeform 105"/>
            <p:cNvSpPr>
              <a:spLocks/>
            </p:cNvSpPr>
            <p:nvPr/>
          </p:nvSpPr>
          <p:spPr bwMode="auto">
            <a:xfrm>
              <a:off x="7743825" y="5545138"/>
              <a:ext cx="706438" cy="112712"/>
            </a:xfrm>
            <a:custGeom>
              <a:avLst/>
              <a:gdLst>
                <a:gd name="T0" fmla="*/ 0 w 402"/>
                <a:gd name="T1" fmla="*/ 2147483647 h 68"/>
                <a:gd name="T2" fmla="*/ 2147483647 w 402"/>
                <a:gd name="T3" fmla="*/ 2147483647 h 68"/>
                <a:gd name="T4" fmla="*/ 2147483647 w 402"/>
                <a:gd name="T5" fmla="*/ 2147483647 h 68"/>
                <a:gd name="T6" fmla="*/ 0 60000 65536"/>
                <a:gd name="T7" fmla="*/ 0 60000 65536"/>
                <a:gd name="T8" fmla="*/ 0 60000 65536"/>
                <a:gd name="T9" fmla="*/ 0 w 402"/>
                <a:gd name="T10" fmla="*/ 0 h 68"/>
                <a:gd name="T11" fmla="*/ 402 w 402"/>
                <a:gd name="T12" fmla="*/ 68 h 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68">
                  <a:moveTo>
                    <a:pt x="0" y="68"/>
                  </a:moveTo>
                  <a:cubicBezTo>
                    <a:pt x="39" y="57"/>
                    <a:pt x="167" y="8"/>
                    <a:pt x="234" y="2"/>
                  </a:cubicBezTo>
                  <a:cubicBezTo>
                    <a:pt x="316" y="0"/>
                    <a:pt x="367" y="26"/>
                    <a:pt x="402" y="3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7" name="Freeform 106"/>
            <p:cNvSpPr>
              <a:spLocks/>
            </p:cNvSpPr>
            <p:nvPr/>
          </p:nvSpPr>
          <p:spPr bwMode="auto">
            <a:xfrm>
              <a:off x="601663" y="5165725"/>
              <a:ext cx="608012" cy="482600"/>
            </a:xfrm>
            <a:custGeom>
              <a:avLst/>
              <a:gdLst>
                <a:gd name="T0" fmla="*/ 2147483647 w 346"/>
                <a:gd name="T1" fmla="*/ 2147483647 h 292"/>
                <a:gd name="T2" fmla="*/ 2147483647 w 346"/>
                <a:gd name="T3" fmla="*/ 2147483647 h 292"/>
                <a:gd name="T4" fmla="*/ 2147483647 w 346"/>
                <a:gd name="T5" fmla="*/ 2147483647 h 292"/>
                <a:gd name="T6" fmla="*/ 0 w 346"/>
                <a:gd name="T7" fmla="*/ 0 h 2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292"/>
                <a:gd name="T14" fmla="*/ 346 w 346"/>
                <a:gd name="T15" fmla="*/ 292 h 2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292">
                  <a:moveTo>
                    <a:pt x="346" y="292"/>
                  </a:moveTo>
                  <a:cubicBezTo>
                    <a:pt x="320" y="289"/>
                    <a:pt x="236" y="287"/>
                    <a:pt x="192" y="274"/>
                  </a:cubicBezTo>
                  <a:cubicBezTo>
                    <a:pt x="148" y="261"/>
                    <a:pt x="116" y="260"/>
                    <a:pt x="84" y="214"/>
                  </a:cubicBezTo>
                  <a:cubicBezTo>
                    <a:pt x="27" y="171"/>
                    <a:pt x="17" y="45"/>
                    <a:pt x="0" y="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8" name="Freeform 107"/>
            <p:cNvSpPr>
              <a:spLocks/>
            </p:cNvSpPr>
            <p:nvPr/>
          </p:nvSpPr>
          <p:spPr bwMode="auto">
            <a:xfrm>
              <a:off x="749300" y="5162550"/>
              <a:ext cx="492125" cy="452438"/>
            </a:xfrm>
            <a:custGeom>
              <a:avLst/>
              <a:gdLst>
                <a:gd name="T0" fmla="*/ 0 w 280"/>
                <a:gd name="T1" fmla="*/ 0 h 274"/>
                <a:gd name="T2" fmla="*/ 2147483647 w 280"/>
                <a:gd name="T3" fmla="*/ 2147483647 h 274"/>
                <a:gd name="T4" fmla="*/ 2147483647 w 280"/>
                <a:gd name="T5" fmla="*/ 2147483647 h 274"/>
                <a:gd name="T6" fmla="*/ 0 60000 65536"/>
                <a:gd name="T7" fmla="*/ 0 60000 65536"/>
                <a:gd name="T8" fmla="*/ 0 60000 65536"/>
                <a:gd name="T9" fmla="*/ 0 w 280"/>
                <a:gd name="T10" fmla="*/ 0 h 274"/>
                <a:gd name="T11" fmla="*/ 280 w 280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274">
                  <a:moveTo>
                    <a:pt x="0" y="0"/>
                  </a:moveTo>
                  <a:cubicBezTo>
                    <a:pt x="28" y="15"/>
                    <a:pt x="121" y="44"/>
                    <a:pt x="168" y="90"/>
                  </a:cubicBezTo>
                  <a:cubicBezTo>
                    <a:pt x="215" y="136"/>
                    <a:pt x="257" y="236"/>
                    <a:pt x="280" y="274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59" name="Freeform 108"/>
            <p:cNvSpPr>
              <a:spLocks/>
            </p:cNvSpPr>
            <p:nvPr/>
          </p:nvSpPr>
          <p:spPr bwMode="auto">
            <a:xfrm>
              <a:off x="1350963" y="5727700"/>
              <a:ext cx="558800" cy="573088"/>
            </a:xfrm>
            <a:custGeom>
              <a:avLst/>
              <a:gdLst>
                <a:gd name="T0" fmla="*/ 2147483647 w 319"/>
                <a:gd name="T1" fmla="*/ 2147483647 h 347"/>
                <a:gd name="T2" fmla="*/ 2147483647 w 319"/>
                <a:gd name="T3" fmla="*/ 2147483647 h 347"/>
                <a:gd name="T4" fmla="*/ 0 w 319"/>
                <a:gd name="T5" fmla="*/ 0 h 347"/>
                <a:gd name="T6" fmla="*/ 0 60000 65536"/>
                <a:gd name="T7" fmla="*/ 0 60000 65536"/>
                <a:gd name="T8" fmla="*/ 0 60000 65536"/>
                <a:gd name="T9" fmla="*/ 0 w 319"/>
                <a:gd name="T10" fmla="*/ 0 h 347"/>
                <a:gd name="T11" fmla="*/ 319 w 319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" h="347">
                  <a:moveTo>
                    <a:pt x="319" y="347"/>
                  </a:moveTo>
                  <a:cubicBezTo>
                    <a:pt x="300" y="313"/>
                    <a:pt x="255" y="198"/>
                    <a:pt x="202" y="140"/>
                  </a:cubicBezTo>
                  <a:cubicBezTo>
                    <a:pt x="149" y="82"/>
                    <a:pt x="42" y="29"/>
                    <a:pt x="0" y="0"/>
                  </a:cubicBezTo>
                </a:path>
              </a:pathLst>
            </a:custGeom>
            <a:noFill/>
            <a:ln w="19050">
              <a:solidFill>
                <a:srgbClr val="FF0066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0" name="Freeform 109"/>
            <p:cNvSpPr>
              <a:spLocks/>
            </p:cNvSpPr>
            <p:nvPr/>
          </p:nvSpPr>
          <p:spPr bwMode="auto">
            <a:xfrm>
              <a:off x="1262063" y="5727700"/>
              <a:ext cx="520700" cy="561975"/>
            </a:xfrm>
            <a:custGeom>
              <a:avLst/>
              <a:gdLst>
                <a:gd name="T0" fmla="*/ 0 w 296"/>
                <a:gd name="T1" fmla="*/ 0 h 340"/>
                <a:gd name="T2" fmla="*/ 2147483647 w 296"/>
                <a:gd name="T3" fmla="*/ 2147483647 h 340"/>
                <a:gd name="T4" fmla="*/ 2147483647 w 296"/>
                <a:gd name="T5" fmla="*/ 2147483647 h 340"/>
                <a:gd name="T6" fmla="*/ 0 60000 65536"/>
                <a:gd name="T7" fmla="*/ 0 60000 65536"/>
                <a:gd name="T8" fmla="*/ 0 60000 65536"/>
                <a:gd name="T9" fmla="*/ 0 w 296"/>
                <a:gd name="T10" fmla="*/ 0 h 340"/>
                <a:gd name="T11" fmla="*/ 296 w 296"/>
                <a:gd name="T12" fmla="*/ 340 h 3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6" h="340">
                  <a:moveTo>
                    <a:pt x="0" y="0"/>
                  </a:moveTo>
                  <a:cubicBezTo>
                    <a:pt x="20" y="37"/>
                    <a:pt x="75" y="163"/>
                    <a:pt x="124" y="220"/>
                  </a:cubicBezTo>
                  <a:cubicBezTo>
                    <a:pt x="177" y="278"/>
                    <a:pt x="260" y="315"/>
                    <a:pt x="296" y="34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1" name="Freeform 110"/>
            <p:cNvSpPr>
              <a:spLocks/>
            </p:cNvSpPr>
            <p:nvPr/>
          </p:nvSpPr>
          <p:spPr bwMode="auto">
            <a:xfrm>
              <a:off x="1354138" y="4848225"/>
              <a:ext cx="371475" cy="779463"/>
            </a:xfrm>
            <a:custGeom>
              <a:avLst/>
              <a:gdLst>
                <a:gd name="T0" fmla="*/ 2147483647 w 212"/>
                <a:gd name="T1" fmla="*/ 0 h 472"/>
                <a:gd name="T2" fmla="*/ 2147483647 w 212"/>
                <a:gd name="T3" fmla="*/ 2147483647 h 472"/>
                <a:gd name="T4" fmla="*/ 0 w 212"/>
                <a:gd name="T5" fmla="*/ 2147483647 h 472"/>
                <a:gd name="T6" fmla="*/ 0 60000 65536"/>
                <a:gd name="T7" fmla="*/ 0 60000 65536"/>
                <a:gd name="T8" fmla="*/ 0 60000 65536"/>
                <a:gd name="T9" fmla="*/ 0 w 212"/>
                <a:gd name="T10" fmla="*/ 0 h 472"/>
                <a:gd name="T11" fmla="*/ 212 w 212"/>
                <a:gd name="T12" fmla="*/ 472 h 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" h="472">
                  <a:moveTo>
                    <a:pt x="212" y="0"/>
                  </a:moveTo>
                  <a:cubicBezTo>
                    <a:pt x="202" y="44"/>
                    <a:pt x="191" y="189"/>
                    <a:pt x="156" y="268"/>
                  </a:cubicBezTo>
                  <a:cubicBezTo>
                    <a:pt x="120" y="346"/>
                    <a:pt x="30" y="426"/>
                    <a:pt x="0" y="4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2" name="Freeform 111"/>
            <p:cNvSpPr>
              <a:spLocks/>
            </p:cNvSpPr>
            <p:nvPr/>
          </p:nvSpPr>
          <p:spPr bwMode="auto">
            <a:xfrm>
              <a:off x="1284288" y="4945063"/>
              <a:ext cx="276225" cy="703262"/>
            </a:xfrm>
            <a:custGeom>
              <a:avLst/>
              <a:gdLst>
                <a:gd name="T0" fmla="*/ 0 w 158"/>
                <a:gd name="T1" fmla="*/ 2147483647 h 426"/>
                <a:gd name="T2" fmla="*/ 2147483647 w 158"/>
                <a:gd name="T3" fmla="*/ 2147483647 h 426"/>
                <a:gd name="T4" fmla="*/ 2147483647 w 158"/>
                <a:gd name="T5" fmla="*/ 0 h 426"/>
                <a:gd name="T6" fmla="*/ 0 60000 65536"/>
                <a:gd name="T7" fmla="*/ 0 60000 65536"/>
                <a:gd name="T8" fmla="*/ 0 60000 65536"/>
                <a:gd name="T9" fmla="*/ 0 w 158"/>
                <a:gd name="T10" fmla="*/ 0 h 426"/>
                <a:gd name="T11" fmla="*/ 158 w 158"/>
                <a:gd name="T12" fmla="*/ 426 h 4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" h="426">
                  <a:moveTo>
                    <a:pt x="0" y="426"/>
                  </a:moveTo>
                  <a:cubicBezTo>
                    <a:pt x="10" y="383"/>
                    <a:pt x="38" y="237"/>
                    <a:pt x="64" y="166"/>
                  </a:cubicBezTo>
                  <a:cubicBezTo>
                    <a:pt x="97" y="92"/>
                    <a:pt x="139" y="35"/>
                    <a:pt x="158" y="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3" name="Freeform 112"/>
            <p:cNvSpPr>
              <a:spLocks/>
            </p:cNvSpPr>
            <p:nvPr/>
          </p:nvSpPr>
          <p:spPr bwMode="auto">
            <a:xfrm>
              <a:off x="1797050" y="4643438"/>
              <a:ext cx="881063" cy="112712"/>
            </a:xfrm>
            <a:custGeom>
              <a:avLst/>
              <a:gdLst>
                <a:gd name="T0" fmla="*/ 0 w 502"/>
                <a:gd name="T1" fmla="*/ 2147483647 h 68"/>
                <a:gd name="T2" fmla="*/ 2147483647 w 502"/>
                <a:gd name="T3" fmla="*/ 0 h 68"/>
                <a:gd name="T4" fmla="*/ 2147483647 w 502"/>
                <a:gd name="T5" fmla="*/ 2147483647 h 68"/>
                <a:gd name="T6" fmla="*/ 0 60000 65536"/>
                <a:gd name="T7" fmla="*/ 0 60000 65536"/>
                <a:gd name="T8" fmla="*/ 0 60000 65536"/>
                <a:gd name="T9" fmla="*/ 0 w 502"/>
                <a:gd name="T10" fmla="*/ 0 h 68"/>
                <a:gd name="T11" fmla="*/ 502 w 502"/>
                <a:gd name="T12" fmla="*/ 68 h 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2" h="68">
                  <a:moveTo>
                    <a:pt x="0" y="68"/>
                  </a:moveTo>
                  <a:cubicBezTo>
                    <a:pt x="54" y="57"/>
                    <a:pt x="240" y="7"/>
                    <a:pt x="324" y="0"/>
                  </a:cubicBezTo>
                  <a:cubicBezTo>
                    <a:pt x="428" y="0"/>
                    <a:pt x="465" y="21"/>
                    <a:pt x="502" y="2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4" name="Freeform 113"/>
            <p:cNvSpPr>
              <a:spLocks/>
            </p:cNvSpPr>
            <p:nvPr/>
          </p:nvSpPr>
          <p:spPr bwMode="auto">
            <a:xfrm>
              <a:off x="3925888" y="4254500"/>
              <a:ext cx="668337" cy="441325"/>
            </a:xfrm>
            <a:custGeom>
              <a:avLst/>
              <a:gdLst>
                <a:gd name="T0" fmla="*/ 0 w 381"/>
                <a:gd name="T1" fmla="*/ 0 h 267"/>
                <a:gd name="T2" fmla="*/ 2147483647 w 381"/>
                <a:gd name="T3" fmla="*/ 2147483647 h 267"/>
                <a:gd name="T4" fmla="*/ 2147483647 w 381"/>
                <a:gd name="T5" fmla="*/ 2147483647 h 267"/>
                <a:gd name="T6" fmla="*/ 0 60000 65536"/>
                <a:gd name="T7" fmla="*/ 0 60000 65536"/>
                <a:gd name="T8" fmla="*/ 0 60000 65536"/>
                <a:gd name="T9" fmla="*/ 0 w 381"/>
                <a:gd name="T10" fmla="*/ 0 h 267"/>
                <a:gd name="T11" fmla="*/ 381 w 381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" h="267">
                  <a:moveTo>
                    <a:pt x="0" y="0"/>
                  </a:moveTo>
                  <a:cubicBezTo>
                    <a:pt x="26" y="27"/>
                    <a:pt x="96" y="119"/>
                    <a:pt x="159" y="163"/>
                  </a:cubicBezTo>
                  <a:cubicBezTo>
                    <a:pt x="232" y="211"/>
                    <a:pt x="335" y="245"/>
                    <a:pt x="381" y="26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5" name="Freeform 114"/>
            <p:cNvSpPr>
              <a:spLocks/>
            </p:cNvSpPr>
            <p:nvPr/>
          </p:nvSpPr>
          <p:spPr bwMode="auto">
            <a:xfrm>
              <a:off x="3965575" y="4198938"/>
              <a:ext cx="795338" cy="492125"/>
            </a:xfrm>
            <a:custGeom>
              <a:avLst/>
              <a:gdLst>
                <a:gd name="T0" fmla="*/ 2147483647 w 453"/>
                <a:gd name="T1" fmla="*/ 2147483647 h 298"/>
                <a:gd name="T2" fmla="*/ 2147483647 w 453"/>
                <a:gd name="T3" fmla="*/ 2147483647 h 298"/>
                <a:gd name="T4" fmla="*/ 0 w 453"/>
                <a:gd name="T5" fmla="*/ 0 h 298"/>
                <a:gd name="T6" fmla="*/ 0 60000 65536"/>
                <a:gd name="T7" fmla="*/ 0 60000 65536"/>
                <a:gd name="T8" fmla="*/ 0 60000 65536"/>
                <a:gd name="T9" fmla="*/ 0 w 453"/>
                <a:gd name="T10" fmla="*/ 0 h 298"/>
                <a:gd name="T11" fmla="*/ 453 w 453"/>
                <a:gd name="T12" fmla="*/ 298 h 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298">
                  <a:moveTo>
                    <a:pt x="453" y="298"/>
                  </a:moveTo>
                  <a:cubicBezTo>
                    <a:pt x="422" y="267"/>
                    <a:pt x="343" y="163"/>
                    <a:pt x="268" y="113"/>
                  </a:cubicBezTo>
                  <a:cubicBezTo>
                    <a:pt x="193" y="63"/>
                    <a:pt x="56" y="24"/>
                    <a:pt x="0" y="0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6" name="Freeform 115"/>
            <p:cNvSpPr>
              <a:spLocks/>
            </p:cNvSpPr>
            <p:nvPr/>
          </p:nvSpPr>
          <p:spPr bwMode="auto">
            <a:xfrm>
              <a:off x="3087688" y="4138613"/>
              <a:ext cx="709612" cy="419100"/>
            </a:xfrm>
            <a:custGeom>
              <a:avLst/>
              <a:gdLst>
                <a:gd name="T0" fmla="*/ 2147483647 w 404"/>
                <a:gd name="T1" fmla="*/ 2147483647 h 254"/>
                <a:gd name="T2" fmla="*/ 2147483647 w 404"/>
                <a:gd name="T3" fmla="*/ 2147483647 h 254"/>
                <a:gd name="T4" fmla="*/ 2147483647 w 404"/>
                <a:gd name="T5" fmla="*/ 2147483647 h 254"/>
                <a:gd name="T6" fmla="*/ 0 w 404"/>
                <a:gd name="T7" fmla="*/ 2147483647 h 2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4"/>
                <a:gd name="T13" fmla="*/ 0 h 254"/>
                <a:gd name="T14" fmla="*/ 404 w 404"/>
                <a:gd name="T15" fmla="*/ 254 h 2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4" h="254">
                  <a:moveTo>
                    <a:pt x="404" y="22"/>
                  </a:moveTo>
                  <a:cubicBezTo>
                    <a:pt x="380" y="21"/>
                    <a:pt x="310" y="0"/>
                    <a:pt x="258" y="14"/>
                  </a:cubicBezTo>
                  <a:cubicBezTo>
                    <a:pt x="206" y="28"/>
                    <a:pt x="133" y="64"/>
                    <a:pt x="90" y="104"/>
                  </a:cubicBezTo>
                  <a:cubicBezTo>
                    <a:pt x="16" y="152"/>
                    <a:pt x="19" y="223"/>
                    <a:pt x="0" y="2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7" name="Freeform 116"/>
            <p:cNvSpPr>
              <a:spLocks/>
            </p:cNvSpPr>
            <p:nvPr/>
          </p:nvSpPr>
          <p:spPr bwMode="auto">
            <a:xfrm>
              <a:off x="3108325" y="4233863"/>
              <a:ext cx="746125" cy="492125"/>
            </a:xfrm>
            <a:custGeom>
              <a:avLst/>
              <a:gdLst>
                <a:gd name="T0" fmla="*/ 0 w 425"/>
                <a:gd name="T1" fmla="*/ 2147483647 h 298"/>
                <a:gd name="T2" fmla="*/ 2147483647 w 425"/>
                <a:gd name="T3" fmla="*/ 2147483647 h 298"/>
                <a:gd name="T4" fmla="*/ 2147483647 w 425"/>
                <a:gd name="T5" fmla="*/ 0 h 298"/>
                <a:gd name="T6" fmla="*/ 0 60000 65536"/>
                <a:gd name="T7" fmla="*/ 0 60000 65536"/>
                <a:gd name="T8" fmla="*/ 0 60000 65536"/>
                <a:gd name="T9" fmla="*/ 0 w 425"/>
                <a:gd name="T10" fmla="*/ 0 h 298"/>
                <a:gd name="T11" fmla="*/ 425 w 425"/>
                <a:gd name="T12" fmla="*/ 298 h 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5" h="298">
                  <a:moveTo>
                    <a:pt x="0" y="298"/>
                  </a:moveTo>
                  <a:cubicBezTo>
                    <a:pt x="41" y="280"/>
                    <a:pt x="178" y="242"/>
                    <a:pt x="249" y="192"/>
                  </a:cubicBezTo>
                  <a:cubicBezTo>
                    <a:pt x="325" y="141"/>
                    <a:pt x="388" y="40"/>
                    <a:pt x="42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68" name="Text Box 117"/>
            <p:cNvSpPr txBox="1">
              <a:spLocks noChangeArrowheads="1"/>
            </p:cNvSpPr>
            <p:nvPr/>
          </p:nvSpPr>
          <p:spPr bwMode="auto">
            <a:xfrm>
              <a:off x="5610225" y="5700713"/>
              <a:ext cx="438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00"/>
                  </a:solidFill>
                  <a:ea typeface="黑体" pitchFamily="2" charset="-122"/>
                </a:rPr>
                <a:t>12</a:t>
              </a:r>
              <a:endParaRPr kumimoji="1" lang="en-US" altLang="zh-CN" sz="180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0869" name="Text Box 118"/>
            <p:cNvSpPr txBox="1">
              <a:spLocks noChangeArrowheads="1"/>
            </p:cNvSpPr>
            <p:nvPr/>
          </p:nvSpPr>
          <p:spPr bwMode="auto">
            <a:xfrm>
              <a:off x="2449513" y="48021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4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0870" name="Text Box 119"/>
            <p:cNvSpPr txBox="1">
              <a:spLocks noChangeArrowheads="1"/>
            </p:cNvSpPr>
            <p:nvPr/>
          </p:nvSpPr>
          <p:spPr bwMode="auto">
            <a:xfrm>
              <a:off x="8270875" y="57229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71" name="Text Box 120"/>
            <p:cNvSpPr txBox="1">
              <a:spLocks noChangeArrowheads="1"/>
            </p:cNvSpPr>
            <p:nvPr/>
          </p:nvSpPr>
          <p:spPr bwMode="auto">
            <a:xfrm>
              <a:off x="1789113" y="58197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72" name="Text Box 121"/>
            <p:cNvSpPr txBox="1">
              <a:spLocks noChangeArrowheads="1"/>
            </p:cNvSpPr>
            <p:nvPr/>
          </p:nvSpPr>
          <p:spPr bwMode="auto">
            <a:xfrm>
              <a:off x="855663" y="4929188"/>
              <a:ext cx="3095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CC"/>
                  </a:solidFill>
                  <a:ea typeface="黑体" pitchFamily="2" charset="-122"/>
                </a:rPr>
                <a:t>2</a:t>
              </a:r>
              <a:endParaRPr kumimoji="1" lang="en-US" altLang="zh-CN" sz="1800">
                <a:solidFill>
                  <a:srgbClr val="0000CC"/>
                </a:solidFill>
                <a:ea typeface="黑体" pitchFamily="2" charset="-122"/>
              </a:endParaRPr>
            </a:p>
          </p:txBody>
        </p:sp>
        <p:sp>
          <p:nvSpPr>
            <p:cNvPr id="330873" name="Text Box 122"/>
            <p:cNvSpPr txBox="1">
              <a:spLocks noChangeArrowheads="1"/>
            </p:cNvSpPr>
            <p:nvPr/>
          </p:nvSpPr>
          <p:spPr bwMode="auto">
            <a:xfrm>
              <a:off x="1620838" y="49799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74" name="Text Box 123"/>
            <p:cNvSpPr txBox="1">
              <a:spLocks noChangeArrowheads="1"/>
            </p:cNvSpPr>
            <p:nvPr/>
          </p:nvSpPr>
          <p:spPr bwMode="auto">
            <a:xfrm>
              <a:off x="7786688" y="500856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99"/>
                  </a:solidFill>
                  <a:ea typeface="黑体" pitchFamily="2" charset="-122"/>
                </a:rPr>
                <a:t>3</a:t>
              </a:r>
              <a:endParaRPr kumimoji="1" lang="en-US" altLang="zh-CN" sz="1800">
                <a:solidFill>
                  <a:srgbClr val="000099"/>
                </a:solidFill>
                <a:ea typeface="黑体" pitchFamily="2" charset="-122"/>
              </a:endParaRPr>
            </a:p>
          </p:txBody>
        </p:sp>
        <p:sp>
          <p:nvSpPr>
            <p:cNvPr id="330875" name="Text Box 124"/>
            <p:cNvSpPr txBox="1">
              <a:spLocks noChangeArrowheads="1"/>
            </p:cNvSpPr>
            <p:nvPr/>
          </p:nvSpPr>
          <p:spPr bwMode="auto">
            <a:xfrm>
              <a:off x="6838950" y="5191125"/>
              <a:ext cx="3095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 dirty="0">
                  <a:solidFill>
                    <a:srgbClr val="009900"/>
                  </a:solidFill>
                  <a:ea typeface="黑体" pitchFamily="2" charset="-122"/>
                </a:rPr>
                <a:t>3</a:t>
              </a:r>
              <a:endParaRPr kumimoji="1" lang="en-US" altLang="zh-CN" sz="1800" dirty="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0876" name="Text Box 125"/>
            <p:cNvSpPr txBox="1">
              <a:spLocks noChangeArrowheads="1"/>
            </p:cNvSpPr>
            <p:nvPr/>
          </p:nvSpPr>
          <p:spPr bwMode="auto">
            <a:xfrm>
              <a:off x="1936750" y="43386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77" name="Text Box 126"/>
            <p:cNvSpPr txBox="1">
              <a:spLocks noChangeArrowheads="1"/>
            </p:cNvSpPr>
            <p:nvPr/>
          </p:nvSpPr>
          <p:spPr bwMode="auto">
            <a:xfrm>
              <a:off x="6164263" y="4953000"/>
              <a:ext cx="43973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00"/>
                  </a:solidFill>
                  <a:ea typeface="黑体" pitchFamily="2" charset="-122"/>
                </a:rPr>
                <a:t>13</a:t>
              </a:r>
              <a:endParaRPr kumimoji="1" lang="en-US" altLang="zh-CN" sz="180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0878" name="Text Box 127"/>
            <p:cNvSpPr txBox="1">
              <a:spLocks noChangeArrowheads="1"/>
            </p:cNvSpPr>
            <p:nvPr/>
          </p:nvSpPr>
          <p:spPr bwMode="auto">
            <a:xfrm>
              <a:off x="3270250" y="4202113"/>
              <a:ext cx="439738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12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0879" name="Text Box 128"/>
            <p:cNvSpPr txBox="1">
              <a:spLocks noChangeArrowheads="1"/>
            </p:cNvSpPr>
            <p:nvPr/>
          </p:nvSpPr>
          <p:spPr bwMode="auto">
            <a:xfrm>
              <a:off x="4529138" y="59785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16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0880" name="Text Box 129"/>
            <p:cNvSpPr txBox="1">
              <a:spLocks noChangeArrowheads="1"/>
            </p:cNvSpPr>
            <p:nvPr/>
          </p:nvSpPr>
          <p:spPr bwMode="auto">
            <a:xfrm>
              <a:off x="3733800" y="44132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7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0881" name="Text Box 130"/>
            <p:cNvSpPr txBox="1">
              <a:spLocks noChangeArrowheads="1"/>
            </p:cNvSpPr>
            <p:nvPr/>
          </p:nvSpPr>
          <p:spPr bwMode="auto">
            <a:xfrm>
              <a:off x="4057650" y="48498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7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0882" name="Text Box 131"/>
            <p:cNvSpPr txBox="1">
              <a:spLocks noChangeArrowheads="1"/>
            </p:cNvSpPr>
            <p:nvPr/>
          </p:nvSpPr>
          <p:spPr bwMode="auto">
            <a:xfrm>
              <a:off x="5314950" y="43449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0883" name="Text Box 132"/>
            <p:cNvSpPr txBox="1">
              <a:spLocks noChangeArrowheads="1"/>
            </p:cNvSpPr>
            <p:nvPr/>
          </p:nvSpPr>
          <p:spPr bwMode="auto">
            <a:xfrm>
              <a:off x="3298825" y="48498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0884" name="Text Box 133"/>
            <p:cNvSpPr txBox="1">
              <a:spLocks noChangeArrowheads="1"/>
            </p:cNvSpPr>
            <p:nvPr/>
          </p:nvSpPr>
          <p:spPr bwMode="auto">
            <a:xfrm>
              <a:off x="3130550" y="516731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0885" name="Text Box 134"/>
            <p:cNvSpPr txBox="1">
              <a:spLocks noChangeArrowheads="1"/>
            </p:cNvSpPr>
            <p:nvPr/>
          </p:nvSpPr>
          <p:spPr bwMode="auto">
            <a:xfrm>
              <a:off x="4479925" y="4214813"/>
              <a:ext cx="438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10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0886" name="Text Box 135"/>
            <p:cNvSpPr txBox="1">
              <a:spLocks noChangeArrowheads="1"/>
            </p:cNvSpPr>
            <p:nvPr/>
          </p:nvSpPr>
          <p:spPr bwMode="auto">
            <a:xfrm>
              <a:off x="665163" y="3922713"/>
              <a:ext cx="48577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 dirty="0">
                  <a:ea typeface="黑体" pitchFamily="2" charset="-122"/>
                </a:rPr>
                <a:t>W</a:t>
              </a:r>
              <a:r>
                <a:rPr kumimoji="1" lang="en-US" altLang="zh-CN" sz="1800" baseline="-25000" dirty="0">
                  <a:ea typeface="黑体" pitchFamily="2" charset="-122"/>
                </a:rPr>
                <a:t>4</a:t>
              </a:r>
              <a:endParaRPr kumimoji="1" lang="en-US" altLang="zh-CN" sz="1800" dirty="0">
                <a:ea typeface="黑体" pitchFamily="2" charset="-122"/>
              </a:endParaRPr>
            </a:p>
          </p:txBody>
        </p:sp>
        <p:sp>
          <p:nvSpPr>
            <p:cNvPr id="330887" name="Oval 136"/>
            <p:cNvSpPr>
              <a:spLocks noChangeArrowheads="1"/>
            </p:cNvSpPr>
            <p:nvPr/>
          </p:nvSpPr>
          <p:spPr bwMode="auto">
            <a:xfrm>
              <a:off x="581025" y="4146550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88" name="Oval 137"/>
            <p:cNvSpPr>
              <a:spLocks noChangeArrowheads="1"/>
            </p:cNvSpPr>
            <p:nvPr/>
          </p:nvSpPr>
          <p:spPr bwMode="auto">
            <a:xfrm>
              <a:off x="3382963" y="6302375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89" name="Oval 138"/>
            <p:cNvSpPr>
              <a:spLocks noChangeArrowheads="1"/>
            </p:cNvSpPr>
            <p:nvPr/>
          </p:nvSpPr>
          <p:spPr bwMode="auto">
            <a:xfrm>
              <a:off x="8523288" y="4637088"/>
              <a:ext cx="169862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90" name="Text Box 139"/>
            <p:cNvSpPr txBox="1">
              <a:spLocks noChangeArrowheads="1"/>
            </p:cNvSpPr>
            <p:nvPr/>
          </p:nvSpPr>
          <p:spPr bwMode="auto">
            <a:xfrm>
              <a:off x="8356600" y="4319588"/>
              <a:ext cx="482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6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91" name="Freeform 140"/>
            <p:cNvSpPr>
              <a:spLocks/>
            </p:cNvSpPr>
            <p:nvPr/>
          </p:nvSpPr>
          <p:spPr bwMode="auto">
            <a:xfrm>
              <a:off x="8618538" y="4786313"/>
              <a:ext cx="84137" cy="752475"/>
            </a:xfrm>
            <a:custGeom>
              <a:avLst/>
              <a:gdLst>
                <a:gd name="T0" fmla="*/ 2147483647 w 48"/>
                <a:gd name="T1" fmla="*/ 2147483647 h 456"/>
                <a:gd name="T2" fmla="*/ 0 w 48"/>
                <a:gd name="T3" fmla="*/ 0 h 456"/>
                <a:gd name="T4" fmla="*/ 0 60000 65536"/>
                <a:gd name="T5" fmla="*/ 0 60000 65536"/>
                <a:gd name="T6" fmla="*/ 0 w 48"/>
                <a:gd name="T7" fmla="*/ 0 h 456"/>
                <a:gd name="T8" fmla="*/ 48 w 48"/>
                <a:gd name="T9" fmla="*/ 456 h 4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456">
                  <a:moveTo>
                    <a:pt x="48" y="456"/>
                  </a:moveTo>
                  <a:cubicBezTo>
                    <a:pt x="40" y="380"/>
                    <a:pt x="10" y="95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92" name="Text Box 141"/>
            <p:cNvSpPr txBox="1">
              <a:spLocks noChangeArrowheads="1"/>
            </p:cNvSpPr>
            <p:nvPr/>
          </p:nvSpPr>
          <p:spPr bwMode="auto">
            <a:xfrm>
              <a:off x="8366125" y="49688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93" name="Text Box 142"/>
            <p:cNvSpPr txBox="1">
              <a:spLocks noChangeArrowheads="1"/>
            </p:cNvSpPr>
            <p:nvPr/>
          </p:nvSpPr>
          <p:spPr bwMode="auto">
            <a:xfrm>
              <a:off x="2897188" y="6003925"/>
              <a:ext cx="4841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5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0894" name="Freeform 143"/>
            <p:cNvSpPr>
              <a:spLocks/>
            </p:cNvSpPr>
            <p:nvPr/>
          </p:nvSpPr>
          <p:spPr bwMode="auto">
            <a:xfrm>
              <a:off x="3530600" y="5837238"/>
              <a:ext cx="874713" cy="495300"/>
            </a:xfrm>
            <a:custGeom>
              <a:avLst/>
              <a:gdLst>
                <a:gd name="T0" fmla="*/ 2147483647 w 498"/>
                <a:gd name="T1" fmla="*/ 0 h 300"/>
                <a:gd name="T2" fmla="*/ 0 w 498"/>
                <a:gd name="T3" fmla="*/ 2147483647 h 300"/>
                <a:gd name="T4" fmla="*/ 0 60000 65536"/>
                <a:gd name="T5" fmla="*/ 0 60000 65536"/>
                <a:gd name="T6" fmla="*/ 0 w 498"/>
                <a:gd name="T7" fmla="*/ 0 h 300"/>
                <a:gd name="T8" fmla="*/ 498 w 498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8" h="300">
                  <a:moveTo>
                    <a:pt x="498" y="0"/>
                  </a:moveTo>
                  <a:cubicBezTo>
                    <a:pt x="415" y="50"/>
                    <a:pt x="104" y="238"/>
                    <a:pt x="0" y="300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95" name="Text Box 144"/>
            <p:cNvSpPr txBox="1">
              <a:spLocks noChangeArrowheads="1"/>
            </p:cNvSpPr>
            <p:nvPr/>
          </p:nvSpPr>
          <p:spPr bwMode="auto">
            <a:xfrm>
              <a:off x="3941763" y="59197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6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0896" name="Freeform 145"/>
            <p:cNvSpPr>
              <a:spLocks/>
            </p:cNvSpPr>
            <p:nvPr/>
          </p:nvSpPr>
          <p:spPr bwMode="auto">
            <a:xfrm>
              <a:off x="654050" y="4279900"/>
              <a:ext cx="1588" cy="665163"/>
            </a:xfrm>
            <a:custGeom>
              <a:avLst/>
              <a:gdLst>
                <a:gd name="T0" fmla="*/ 2147483647 w 1"/>
                <a:gd name="T1" fmla="*/ 2147483647 h 402"/>
                <a:gd name="T2" fmla="*/ 2147483647 w 1"/>
                <a:gd name="T3" fmla="*/ 0 h 402"/>
                <a:gd name="T4" fmla="*/ 0 60000 65536"/>
                <a:gd name="T5" fmla="*/ 0 60000 65536"/>
                <a:gd name="T6" fmla="*/ 0 w 1"/>
                <a:gd name="T7" fmla="*/ 0 h 402"/>
                <a:gd name="T8" fmla="*/ 1 w 1"/>
                <a:gd name="T9" fmla="*/ 402 h 4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02">
                  <a:moveTo>
                    <a:pt x="1" y="402"/>
                  </a:moveTo>
                  <a:cubicBezTo>
                    <a:pt x="0" y="335"/>
                    <a:pt x="1" y="84"/>
                    <a:pt x="1" y="0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897" name="Text Box 146"/>
            <p:cNvSpPr txBox="1">
              <a:spLocks noChangeArrowheads="1"/>
            </p:cNvSpPr>
            <p:nvPr/>
          </p:nvSpPr>
          <p:spPr bwMode="auto">
            <a:xfrm>
              <a:off x="592138" y="44338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99"/>
                  </a:solidFill>
                  <a:ea typeface="黑体" pitchFamily="2" charset="-122"/>
                </a:rPr>
                <a:t>5</a:t>
              </a:r>
              <a:endParaRPr kumimoji="1" lang="en-US" altLang="zh-CN" sz="1800">
                <a:solidFill>
                  <a:srgbClr val="000099"/>
                </a:solidFill>
                <a:ea typeface="黑体" pitchFamily="2" charset="-122"/>
              </a:endParaRPr>
            </a:p>
          </p:txBody>
        </p:sp>
        <p:pic>
          <p:nvPicPr>
            <p:cNvPr id="330898" name="Picture 14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61375" y="5480050"/>
              <a:ext cx="588963" cy="3968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899" name="Picture 148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9725" y="4814888"/>
              <a:ext cx="588963" cy="396875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0" name="Picture 14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82763" y="6223000"/>
              <a:ext cx="588962" cy="396875"/>
            </a:xfrm>
            <a:prstGeom prst="rect">
              <a:avLst/>
            </a:prstGeom>
            <a:solidFill>
              <a:srgbClr val="FF00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1" name="Picture 150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4625" y="4557713"/>
              <a:ext cx="590550" cy="3968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2" name="Picture 151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09863" y="4557713"/>
              <a:ext cx="588962" cy="39687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3" name="Picture 15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84700" y="4606925"/>
              <a:ext cx="588963" cy="39687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4" name="Picture 15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43775" y="4557713"/>
              <a:ext cx="590550" cy="396875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5" name="Picture 15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27713" y="5430838"/>
              <a:ext cx="588962" cy="395287"/>
            </a:xfrm>
            <a:prstGeom prst="rect">
              <a:avLst/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0906" name="Picture 15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41788" y="5588000"/>
              <a:ext cx="590550" cy="39687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30907" name="Freeform 156"/>
            <p:cNvSpPr>
              <a:spLocks/>
            </p:cNvSpPr>
            <p:nvPr/>
          </p:nvSpPr>
          <p:spPr bwMode="auto">
            <a:xfrm>
              <a:off x="2006600" y="4808538"/>
              <a:ext cx="877888" cy="114300"/>
            </a:xfrm>
            <a:custGeom>
              <a:avLst/>
              <a:gdLst>
                <a:gd name="T0" fmla="*/ 2147483647 w 500"/>
                <a:gd name="T1" fmla="*/ 0 h 69"/>
                <a:gd name="T2" fmla="*/ 2147483647 w 500"/>
                <a:gd name="T3" fmla="*/ 2147483647 h 69"/>
                <a:gd name="T4" fmla="*/ 0 w 500"/>
                <a:gd name="T5" fmla="*/ 2147483647 h 69"/>
                <a:gd name="T6" fmla="*/ 0 60000 65536"/>
                <a:gd name="T7" fmla="*/ 0 60000 65536"/>
                <a:gd name="T8" fmla="*/ 0 60000 65536"/>
                <a:gd name="T9" fmla="*/ 0 w 500"/>
                <a:gd name="T10" fmla="*/ 0 h 69"/>
                <a:gd name="T11" fmla="*/ 500 w 500"/>
                <a:gd name="T12" fmla="*/ 69 h 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0" h="69">
                  <a:moveTo>
                    <a:pt x="500" y="0"/>
                  </a:moveTo>
                  <a:cubicBezTo>
                    <a:pt x="457" y="11"/>
                    <a:pt x="319" y="67"/>
                    <a:pt x="236" y="68"/>
                  </a:cubicBezTo>
                  <a:cubicBezTo>
                    <a:pt x="146" y="69"/>
                    <a:pt x="49" y="20"/>
                    <a:pt x="0" y="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908" name="Freeform 157"/>
            <p:cNvSpPr>
              <a:spLocks/>
            </p:cNvSpPr>
            <p:nvPr/>
          </p:nvSpPr>
          <p:spPr bwMode="auto">
            <a:xfrm>
              <a:off x="6375400" y="5737225"/>
              <a:ext cx="1231900" cy="119063"/>
            </a:xfrm>
            <a:custGeom>
              <a:avLst/>
              <a:gdLst>
                <a:gd name="T0" fmla="*/ 2147483647 w 702"/>
                <a:gd name="T1" fmla="*/ 0 h 72"/>
                <a:gd name="T2" fmla="*/ 2147483647 w 702"/>
                <a:gd name="T3" fmla="*/ 2147483647 h 72"/>
                <a:gd name="T4" fmla="*/ 0 w 702"/>
                <a:gd name="T5" fmla="*/ 2147483647 h 72"/>
                <a:gd name="T6" fmla="*/ 0 60000 65536"/>
                <a:gd name="T7" fmla="*/ 0 60000 65536"/>
                <a:gd name="T8" fmla="*/ 0 60000 65536"/>
                <a:gd name="T9" fmla="*/ 0 w 702"/>
                <a:gd name="T10" fmla="*/ 0 h 72"/>
                <a:gd name="T11" fmla="*/ 702 w 70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02" h="72">
                  <a:moveTo>
                    <a:pt x="702" y="0"/>
                  </a:moveTo>
                  <a:cubicBezTo>
                    <a:pt x="642" y="12"/>
                    <a:pt x="459" y="71"/>
                    <a:pt x="342" y="72"/>
                  </a:cubicBezTo>
                  <a:cubicBezTo>
                    <a:pt x="190" y="72"/>
                    <a:pt x="71" y="20"/>
                    <a:pt x="0" y="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0909" name="Line 158"/>
            <p:cNvSpPr>
              <a:spLocks noChangeShapeType="1"/>
            </p:cNvSpPr>
            <p:nvPr/>
          </p:nvSpPr>
          <p:spPr bwMode="auto">
            <a:xfrm>
              <a:off x="323850" y="3644900"/>
              <a:ext cx="8569325" cy="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11" name="Text Box 12"/>
          <p:cNvSpPr txBox="1">
            <a:spLocks noChangeArrowheads="1"/>
          </p:cNvSpPr>
          <p:nvPr/>
        </p:nvSpPr>
        <p:spPr bwMode="auto">
          <a:xfrm>
            <a:off x="6183313" y="271938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800">
                <a:ea typeface="黑体" pitchFamily="2" charset="-122"/>
              </a:rPr>
              <a:t>W</a:t>
            </a:r>
            <a:r>
              <a:rPr kumimoji="1" lang="en-US" altLang="zh-CN" sz="1800" baseline="-25000">
                <a:ea typeface="黑体" pitchFamily="2" charset="-122"/>
              </a:rPr>
              <a:t>3</a:t>
            </a:r>
            <a:endParaRPr kumimoji="1" lang="en-US" altLang="zh-CN" sz="1800">
              <a:ea typeface="黑体" pitchFamily="2" charset="-122"/>
            </a:endParaRPr>
          </a:p>
        </p:txBody>
      </p:sp>
      <p:sp>
        <p:nvSpPr>
          <p:cNvPr id="332816" name="Text Box 17"/>
          <p:cNvSpPr txBox="1">
            <a:spLocks noChangeArrowheads="1"/>
          </p:cNvSpPr>
          <p:nvPr/>
        </p:nvSpPr>
        <p:spPr bwMode="auto">
          <a:xfrm>
            <a:off x="0" y="1206500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1800">
                <a:solidFill>
                  <a:srgbClr val="000099"/>
                </a:solidFill>
                <a:ea typeface="黑体" pitchFamily="2" charset="-122"/>
              </a:rPr>
              <a:t>A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57969B6-D50C-40F6-AE36-F874655FD894}"/>
              </a:ext>
            </a:extLst>
          </p:cNvPr>
          <p:cNvGrpSpPr/>
          <p:nvPr/>
        </p:nvGrpSpPr>
        <p:grpSpPr>
          <a:xfrm>
            <a:off x="358775" y="260350"/>
            <a:ext cx="8769350" cy="2776538"/>
            <a:chOff x="358775" y="260350"/>
            <a:chExt cx="8769350" cy="2776538"/>
          </a:xfrm>
        </p:grpSpPr>
        <p:sp>
          <p:nvSpPr>
            <p:cNvPr id="332802" name="Text Box 3"/>
            <p:cNvSpPr txBox="1">
              <a:spLocks noChangeArrowheads="1"/>
            </p:cNvSpPr>
            <p:nvPr/>
          </p:nvSpPr>
          <p:spPr bwMode="auto">
            <a:xfrm>
              <a:off x="4643438" y="260350"/>
              <a:ext cx="869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1800">
                  <a:ea typeface="黑体" pitchFamily="2" charset="-122"/>
                </a:rPr>
                <a:t>有向图</a:t>
              </a:r>
            </a:p>
          </p:txBody>
        </p:sp>
        <p:sp>
          <p:nvSpPr>
            <p:cNvPr id="332803" name="Oval 4"/>
            <p:cNvSpPr>
              <a:spLocks noChangeArrowheads="1"/>
            </p:cNvSpPr>
            <p:nvPr/>
          </p:nvSpPr>
          <p:spPr bwMode="auto">
            <a:xfrm>
              <a:off x="1211263" y="2022475"/>
              <a:ext cx="168275" cy="15875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04" name="Oval 5"/>
            <p:cNvSpPr>
              <a:spLocks noChangeArrowheads="1"/>
            </p:cNvSpPr>
            <p:nvPr/>
          </p:nvSpPr>
          <p:spPr bwMode="auto">
            <a:xfrm>
              <a:off x="3824288" y="498475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05" name="Oval 6"/>
            <p:cNvSpPr>
              <a:spLocks noChangeArrowheads="1"/>
            </p:cNvSpPr>
            <p:nvPr/>
          </p:nvSpPr>
          <p:spPr bwMode="auto">
            <a:xfrm>
              <a:off x="6015038" y="1133475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06" name="Oval 7"/>
            <p:cNvSpPr>
              <a:spLocks noChangeArrowheads="1"/>
            </p:cNvSpPr>
            <p:nvPr/>
          </p:nvSpPr>
          <p:spPr bwMode="auto">
            <a:xfrm>
              <a:off x="6015038" y="2798763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07" name="Oval 8"/>
            <p:cNvSpPr>
              <a:spLocks noChangeArrowheads="1"/>
            </p:cNvSpPr>
            <p:nvPr/>
          </p:nvSpPr>
          <p:spPr bwMode="auto">
            <a:xfrm>
              <a:off x="7615238" y="2022475"/>
              <a:ext cx="169862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08" name="Text Box 9"/>
            <p:cNvSpPr txBox="1">
              <a:spLocks noChangeArrowheads="1"/>
            </p:cNvSpPr>
            <p:nvPr/>
          </p:nvSpPr>
          <p:spPr bwMode="auto">
            <a:xfrm>
              <a:off x="790575" y="2005013"/>
              <a:ext cx="3937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990000"/>
                  </a:solidFill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solidFill>
                    <a:srgbClr val="990000"/>
                  </a:solidFill>
                  <a:ea typeface="黑体" pitchFamily="2" charset="-122"/>
                </a:rPr>
                <a:t>1</a:t>
              </a:r>
              <a:endParaRPr kumimoji="1" lang="en-US" altLang="zh-CN" sz="1800">
                <a:solidFill>
                  <a:srgbClr val="990000"/>
                </a:solidFill>
                <a:ea typeface="黑体" pitchFamily="2" charset="-122"/>
              </a:endParaRPr>
            </a:p>
          </p:txBody>
        </p:sp>
        <p:sp>
          <p:nvSpPr>
            <p:cNvPr id="332809" name="Text Box 10"/>
            <p:cNvSpPr txBox="1">
              <a:spLocks noChangeArrowheads="1"/>
            </p:cNvSpPr>
            <p:nvPr/>
          </p:nvSpPr>
          <p:spPr bwMode="auto">
            <a:xfrm>
              <a:off x="7529513" y="2178050"/>
              <a:ext cx="3968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0000"/>
                  </a:solidFill>
                  <a:ea typeface="黑体" pitchFamily="2" charset="-122"/>
                </a:rPr>
                <a:t>L</a:t>
              </a:r>
              <a:r>
                <a:rPr kumimoji="1" lang="en-US" altLang="zh-CN" sz="1800" baseline="-25000">
                  <a:solidFill>
                    <a:srgbClr val="FF0000"/>
                  </a:solidFill>
                  <a:ea typeface="黑体" pitchFamily="2" charset="-122"/>
                </a:rPr>
                <a:t>2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2810" name="Text Box 11"/>
            <p:cNvSpPr txBox="1">
              <a:spLocks noChangeArrowheads="1"/>
            </p:cNvSpPr>
            <p:nvPr/>
          </p:nvSpPr>
          <p:spPr bwMode="auto">
            <a:xfrm>
              <a:off x="3908425" y="260350"/>
              <a:ext cx="48418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1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12" name="Text Box 13"/>
            <p:cNvSpPr txBox="1">
              <a:spLocks noChangeArrowheads="1"/>
            </p:cNvSpPr>
            <p:nvPr/>
          </p:nvSpPr>
          <p:spPr bwMode="auto">
            <a:xfrm>
              <a:off x="5846763" y="815975"/>
              <a:ext cx="4841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13" name="Text Box 14"/>
            <p:cNvSpPr txBox="1">
              <a:spLocks noChangeArrowheads="1"/>
            </p:cNvSpPr>
            <p:nvPr/>
          </p:nvSpPr>
          <p:spPr bwMode="auto">
            <a:xfrm>
              <a:off x="2644775" y="631825"/>
              <a:ext cx="34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0000"/>
                  </a:solidFill>
                  <a:ea typeface="黑体" pitchFamily="2" charset="-122"/>
                </a:rPr>
                <a:t>D</a:t>
              </a:r>
            </a:p>
          </p:txBody>
        </p:sp>
        <p:sp>
          <p:nvSpPr>
            <p:cNvPr id="332814" name="Text Box 15"/>
            <p:cNvSpPr txBox="1">
              <a:spLocks noChangeArrowheads="1"/>
            </p:cNvSpPr>
            <p:nvPr/>
          </p:nvSpPr>
          <p:spPr bwMode="auto">
            <a:xfrm>
              <a:off x="1603375" y="622300"/>
              <a:ext cx="336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B</a:t>
              </a:r>
            </a:p>
          </p:txBody>
        </p:sp>
        <p:sp>
          <p:nvSpPr>
            <p:cNvPr id="332815" name="Text Box 16"/>
            <p:cNvSpPr txBox="1">
              <a:spLocks noChangeArrowheads="1"/>
            </p:cNvSpPr>
            <p:nvPr/>
          </p:nvSpPr>
          <p:spPr bwMode="auto">
            <a:xfrm>
              <a:off x="2374900" y="2581275"/>
              <a:ext cx="349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C</a:t>
              </a:r>
            </a:p>
          </p:txBody>
        </p:sp>
        <p:sp>
          <p:nvSpPr>
            <p:cNvPr id="332817" name="Text Box 18"/>
            <p:cNvSpPr txBox="1">
              <a:spLocks noChangeArrowheads="1"/>
            </p:cNvSpPr>
            <p:nvPr/>
          </p:nvSpPr>
          <p:spPr bwMode="auto">
            <a:xfrm>
              <a:off x="8880475" y="1584325"/>
              <a:ext cx="247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I</a:t>
              </a:r>
            </a:p>
          </p:txBody>
        </p:sp>
        <p:sp>
          <p:nvSpPr>
            <p:cNvPr id="332818" name="Text Box 19"/>
            <p:cNvSpPr txBox="1">
              <a:spLocks noChangeArrowheads="1"/>
            </p:cNvSpPr>
            <p:nvPr/>
          </p:nvSpPr>
          <p:spPr bwMode="auto">
            <a:xfrm>
              <a:off x="7448550" y="631825"/>
              <a:ext cx="3508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0099"/>
                  </a:solidFill>
                  <a:ea typeface="黑体" pitchFamily="2" charset="-122"/>
                </a:rPr>
                <a:t>H</a:t>
              </a:r>
            </a:p>
          </p:txBody>
        </p:sp>
        <p:sp>
          <p:nvSpPr>
            <p:cNvPr id="332819" name="Text Box 20"/>
            <p:cNvSpPr txBox="1">
              <a:spLocks noChangeArrowheads="1"/>
            </p:cNvSpPr>
            <p:nvPr/>
          </p:nvSpPr>
          <p:spPr bwMode="auto">
            <a:xfrm>
              <a:off x="5510213" y="1901825"/>
              <a:ext cx="361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9900"/>
                  </a:solidFill>
                  <a:ea typeface="黑体" pitchFamily="2" charset="-122"/>
                </a:rPr>
                <a:t>G</a:t>
              </a:r>
            </a:p>
          </p:txBody>
        </p:sp>
        <p:sp>
          <p:nvSpPr>
            <p:cNvPr id="332820" name="Text Box 21"/>
            <p:cNvSpPr txBox="1">
              <a:spLocks noChangeArrowheads="1"/>
            </p:cNvSpPr>
            <p:nvPr/>
          </p:nvSpPr>
          <p:spPr bwMode="auto">
            <a:xfrm>
              <a:off x="4540250" y="1743075"/>
              <a:ext cx="325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0099CC"/>
                  </a:solidFill>
                  <a:ea typeface="黑体" pitchFamily="2" charset="-122"/>
                </a:rPr>
                <a:t>F</a:t>
              </a:r>
            </a:p>
          </p:txBody>
        </p:sp>
        <p:sp>
          <p:nvSpPr>
            <p:cNvPr id="332821" name="Text Box 22"/>
            <p:cNvSpPr txBox="1">
              <a:spLocks noChangeArrowheads="1"/>
            </p:cNvSpPr>
            <p:nvPr/>
          </p:nvSpPr>
          <p:spPr bwMode="auto">
            <a:xfrm>
              <a:off x="4835525" y="711200"/>
              <a:ext cx="3365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solidFill>
                    <a:srgbClr val="FF9900"/>
                  </a:solidFill>
                  <a:ea typeface="黑体" pitchFamily="2" charset="-122"/>
                </a:rPr>
                <a:t>E</a:t>
              </a:r>
            </a:p>
          </p:txBody>
        </p:sp>
        <p:sp>
          <p:nvSpPr>
            <p:cNvPr id="332822" name="Freeform 23"/>
            <p:cNvSpPr>
              <a:spLocks/>
            </p:cNvSpPr>
            <p:nvPr/>
          </p:nvSpPr>
          <p:spPr bwMode="auto">
            <a:xfrm>
              <a:off x="6154738" y="1955800"/>
              <a:ext cx="1492250" cy="128588"/>
            </a:xfrm>
            <a:custGeom>
              <a:avLst/>
              <a:gdLst>
                <a:gd name="T0" fmla="*/ 0 w 850"/>
                <a:gd name="T1" fmla="*/ 2147483647 h 78"/>
                <a:gd name="T2" fmla="*/ 2147483647 w 850"/>
                <a:gd name="T3" fmla="*/ 0 h 78"/>
                <a:gd name="T4" fmla="*/ 2147483647 w 850"/>
                <a:gd name="T5" fmla="*/ 2147483647 h 78"/>
                <a:gd name="T6" fmla="*/ 0 60000 65536"/>
                <a:gd name="T7" fmla="*/ 0 60000 65536"/>
                <a:gd name="T8" fmla="*/ 0 60000 65536"/>
                <a:gd name="T9" fmla="*/ 0 w 850"/>
                <a:gd name="T10" fmla="*/ 0 h 78"/>
                <a:gd name="T11" fmla="*/ 850 w 850"/>
                <a:gd name="T12" fmla="*/ 78 h 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0" h="78">
                  <a:moveTo>
                    <a:pt x="0" y="78"/>
                  </a:moveTo>
                  <a:cubicBezTo>
                    <a:pt x="72" y="65"/>
                    <a:pt x="288" y="0"/>
                    <a:pt x="430" y="0"/>
                  </a:cubicBezTo>
                  <a:cubicBezTo>
                    <a:pt x="582" y="0"/>
                    <a:pt x="782" y="61"/>
                    <a:pt x="850" y="78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3" name="Freeform 24"/>
            <p:cNvSpPr>
              <a:spLocks/>
            </p:cNvSpPr>
            <p:nvPr/>
          </p:nvSpPr>
          <p:spPr bwMode="auto">
            <a:xfrm>
              <a:off x="3328988" y="1146175"/>
              <a:ext cx="1400175" cy="53975"/>
            </a:xfrm>
            <a:custGeom>
              <a:avLst/>
              <a:gdLst>
                <a:gd name="T0" fmla="*/ 2147483647 w 798"/>
                <a:gd name="T1" fmla="*/ 2147483647 h 32"/>
                <a:gd name="T2" fmla="*/ 2147483647 w 798"/>
                <a:gd name="T3" fmla="*/ 0 h 32"/>
                <a:gd name="T4" fmla="*/ 0 w 798"/>
                <a:gd name="T5" fmla="*/ 2147483647 h 32"/>
                <a:gd name="T6" fmla="*/ 0 60000 65536"/>
                <a:gd name="T7" fmla="*/ 0 60000 65536"/>
                <a:gd name="T8" fmla="*/ 0 60000 65536"/>
                <a:gd name="T9" fmla="*/ 0 w 798"/>
                <a:gd name="T10" fmla="*/ 0 h 32"/>
                <a:gd name="T11" fmla="*/ 798 w 798"/>
                <a:gd name="T12" fmla="*/ 32 h 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8" h="32">
                  <a:moveTo>
                    <a:pt x="798" y="32"/>
                  </a:moveTo>
                  <a:cubicBezTo>
                    <a:pt x="723" y="27"/>
                    <a:pt x="479" y="5"/>
                    <a:pt x="346" y="0"/>
                  </a:cubicBezTo>
                  <a:cubicBezTo>
                    <a:pt x="194" y="0"/>
                    <a:pt x="72" y="3"/>
                    <a:pt x="0" y="4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4" name="Freeform 25"/>
            <p:cNvSpPr>
              <a:spLocks/>
            </p:cNvSpPr>
            <p:nvPr/>
          </p:nvSpPr>
          <p:spPr bwMode="auto">
            <a:xfrm>
              <a:off x="3128963" y="1231900"/>
              <a:ext cx="1452562" cy="125413"/>
            </a:xfrm>
            <a:custGeom>
              <a:avLst/>
              <a:gdLst>
                <a:gd name="T0" fmla="*/ 0 w 828"/>
                <a:gd name="T1" fmla="*/ 0 h 76"/>
                <a:gd name="T2" fmla="*/ 2147483647 w 828"/>
                <a:gd name="T3" fmla="*/ 2147483647 h 76"/>
                <a:gd name="T4" fmla="*/ 2147483647 w 828"/>
                <a:gd name="T5" fmla="*/ 2147483647 h 76"/>
                <a:gd name="T6" fmla="*/ 0 60000 65536"/>
                <a:gd name="T7" fmla="*/ 0 60000 65536"/>
                <a:gd name="T8" fmla="*/ 0 60000 65536"/>
                <a:gd name="T9" fmla="*/ 0 w 828"/>
                <a:gd name="T10" fmla="*/ 0 h 76"/>
                <a:gd name="T11" fmla="*/ 828 w 828"/>
                <a:gd name="T12" fmla="*/ 76 h 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8" h="76">
                  <a:moveTo>
                    <a:pt x="0" y="0"/>
                  </a:moveTo>
                  <a:cubicBezTo>
                    <a:pt x="76" y="13"/>
                    <a:pt x="318" y="72"/>
                    <a:pt x="456" y="76"/>
                  </a:cubicBezTo>
                  <a:cubicBezTo>
                    <a:pt x="608" y="76"/>
                    <a:pt x="751" y="35"/>
                    <a:pt x="828" y="2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5" name="Freeform 26"/>
            <p:cNvSpPr>
              <a:spLocks/>
            </p:cNvSpPr>
            <p:nvPr/>
          </p:nvSpPr>
          <p:spPr bwMode="auto">
            <a:xfrm>
              <a:off x="5969000" y="2211388"/>
              <a:ext cx="84138" cy="615950"/>
            </a:xfrm>
            <a:custGeom>
              <a:avLst/>
              <a:gdLst>
                <a:gd name="T0" fmla="*/ 2147483647 w 48"/>
                <a:gd name="T1" fmla="*/ 0 h 373"/>
                <a:gd name="T2" fmla="*/ 2147483647 w 48"/>
                <a:gd name="T3" fmla="*/ 2147483647 h 373"/>
                <a:gd name="T4" fmla="*/ 2147483647 w 48"/>
                <a:gd name="T5" fmla="*/ 2147483647 h 373"/>
                <a:gd name="T6" fmla="*/ 0 60000 65536"/>
                <a:gd name="T7" fmla="*/ 0 60000 65536"/>
                <a:gd name="T8" fmla="*/ 0 60000 65536"/>
                <a:gd name="T9" fmla="*/ 0 w 48"/>
                <a:gd name="T10" fmla="*/ 0 h 373"/>
                <a:gd name="T11" fmla="*/ 48 w 48"/>
                <a:gd name="T12" fmla="*/ 373 h 3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373">
                  <a:moveTo>
                    <a:pt x="38" y="0"/>
                  </a:moveTo>
                  <a:cubicBezTo>
                    <a:pt x="31" y="29"/>
                    <a:pt x="0" y="110"/>
                    <a:pt x="2" y="172"/>
                  </a:cubicBezTo>
                  <a:cubicBezTo>
                    <a:pt x="2" y="234"/>
                    <a:pt x="39" y="331"/>
                    <a:pt x="48" y="373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6" name="Freeform 27"/>
            <p:cNvSpPr>
              <a:spLocks/>
            </p:cNvSpPr>
            <p:nvPr/>
          </p:nvSpPr>
          <p:spPr bwMode="auto">
            <a:xfrm>
              <a:off x="6135688" y="2243138"/>
              <a:ext cx="68262" cy="571500"/>
            </a:xfrm>
            <a:custGeom>
              <a:avLst/>
              <a:gdLst>
                <a:gd name="T0" fmla="*/ 0 w 39"/>
                <a:gd name="T1" fmla="*/ 2147483647 h 346"/>
                <a:gd name="T2" fmla="*/ 2147483647 w 39"/>
                <a:gd name="T3" fmla="*/ 2147483647 h 346"/>
                <a:gd name="T4" fmla="*/ 2147483647 w 39"/>
                <a:gd name="T5" fmla="*/ 0 h 346"/>
                <a:gd name="T6" fmla="*/ 0 60000 65536"/>
                <a:gd name="T7" fmla="*/ 0 60000 65536"/>
                <a:gd name="T8" fmla="*/ 0 60000 65536"/>
                <a:gd name="T9" fmla="*/ 0 w 39"/>
                <a:gd name="T10" fmla="*/ 0 h 346"/>
                <a:gd name="T11" fmla="*/ 39 w 39"/>
                <a:gd name="T12" fmla="*/ 346 h 3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" h="346">
                  <a:moveTo>
                    <a:pt x="0" y="346"/>
                  </a:moveTo>
                  <a:cubicBezTo>
                    <a:pt x="7" y="319"/>
                    <a:pt x="39" y="242"/>
                    <a:pt x="39" y="184"/>
                  </a:cubicBezTo>
                  <a:cubicBezTo>
                    <a:pt x="39" y="122"/>
                    <a:pt x="11" y="38"/>
                    <a:pt x="3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7" name="Freeform 28"/>
            <p:cNvSpPr>
              <a:spLocks/>
            </p:cNvSpPr>
            <p:nvPr/>
          </p:nvSpPr>
          <p:spPr bwMode="auto">
            <a:xfrm>
              <a:off x="6134100" y="1285875"/>
              <a:ext cx="77788" cy="674688"/>
            </a:xfrm>
            <a:custGeom>
              <a:avLst/>
              <a:gdLst>
                <a:gd name="T0" fmla="*/ 2147483647 w 44"/>
                <a:gd name="T1" fmla="*/ 2147483647 h 409"/>
                <a:gd name="T2" fmla="*/ 2147483647 w 44"/>
                <a:gd name="T3" fmla="*/ 2147483647 h 409"/>
                <a:gd name="T4" fmla="*/ 0 w 44"/>
                <a:gd name="T5" fmla="*/ 0 h 409"/>
                <a:gd name="T6" fmla="*/ 0 60000 65536"/>
                <a:gd name="T7" fmla="*/ 0 60000 65536"/>
                <a:gd name="T8" fmla="*/ 0 60000 65536"/>
                <a:gd name="T9" fmla="*/ 0 w 44"/>
                <a:gd name="T10" fmla="*/ 0 h 409"/>
                <a:gd name="T11" fmla="*/ 44 w 44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" h="409">
                  <a:moveTo>
                    <a:pt x="1" y="409"/>
                  </a:moveTo>
                  <a:cubicBezTo>
                    <a:pt x="8" y="378"/>
                    <a:pt x="44" y="292"/>
                    <a:pt x="44" y="224"/>
                  </a:cubicBezTo>
                  <a:cubicBezTo>
                    <a:pt x="44" y="156"/>
                    <a:pt x="9" y="47"/>
                    <a:pt x="0" y="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8" name="Freeform 29"/>
            <p:cNvSpPr>
              <a:spLocks/>
            </p:cNvSpPr>
            <p:nvPr/>
          </p:nvSpPr>
          <p:spPr bwMode="auto">
            <a:xfrm>
              <a:off x="5972175" y="1265238"/>
              <a:ext cx="71438" cy="582612"/>
            </a:xfrm>
            <a:custGeom>
              <a:avLst/>
              <a:gdLst>
                <a:gd name="T0" fmla="*/ 2147483647 w 40"/>
                <a:gd name="T1" fmla="*/ 0 h 352"/>
                <a:gd name="T2" fmla="*/ 0 w 40"/>
                <a:gd name="T3" fmla="*/ 2147483647 h 352"/>
                <a:gd name="T4" fmla="*/ 2147483647 w 40"/>
                <a:gd name="T5" fmla="*/ 2147483647 h 352"/>
                <a:gd name="T6" fmla="*/ 0 60000 65536"/>
                <a:gd name="T7" fmla="*/ 0 60000 65536"/>
                <a:gd name="T8" fmla="*/ 0 60000 65536"/>
                <a:gd name="T9" fmla="*/ 0 w 40"/>
                <a:gd name="T10" fmla="*/ 0 h 352"/>
                <a:gd name="T11" fmla="*/ 40 w 40"/>
                <a:gd name="T12" fmla="*/ 352 h 3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352">
                  <a:moveTo>
                    <a:pt x="40" y="0"/>
                  </a:moveTo>
                  <a:cubicBezTo>
                    <a:pt x="33" y="38"/>
                    <a:pt x="5" y="173"/>
                    <a:pt x="0" y="232"/>
                  </a:cubicBezTo>
                  <a:cubicBezTo>
                    <a:pt x="0" y="294"/>
                    <a:pt x="10" y="327"/>
                    <a:pt x="12" y="35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29" name="Freeform 30"/>
            <p:cNvSpPr>
              <a:spLocks/>
            </p:cNvSpPr>
            <p:nvPr/>
          </p:nvSpPr>
          <p:spPr bwMode="auto">
            <a:xfrm>
              <a:off x="4992688" y="1073150"/>
              <a:ext cx="1011237" cy="111125"/>
            </a:xfrm>
            <a:custGeom>
              <a:avLst/>
              <a:gdLst>
                <a:gd name="T0" fmla="*/ 0 w 576"/>
                <a:gd name="T1" fmla="*/ 2147483647 h 67"/>
                <a:gd name="T2" fmla="*/ 2147483647 w 576"/>
                <a:gd name="T3" fmla="*/ 0 h 67"/>
                <a:gd name="T4" fmla="*/ 2147483647 w 576"/>
                <a:gd name="T5" fmla="*/ 2147483647 h 67"/>
                <a:gd name="T6" fmla="*/ 0 60000 65536"/>
                <a:gd name="T7" fmla="*/ 0 60000 65536"/>
                <a:gd name="T8" fmla="*/ 0 60000 65536"/>
                <a:gd name="T9" fmla="*/ 0 w 576"/>
                <a:gd name="T10" fmla="*/ 0 h 67"/>
                <a:gd name="T11" fmla="*/ 576 w 576"/>
                <a:gd name="T12" fmla="*/ 67 h 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67">
                  <a:moveTo>
                    <a:pt x="0" y="66"/>
                  </a:moveTo>
                  <a:cubicBezTo>
                    <a:pt x="46" y="55"/>
                    <a:pt x="182" y="0"/>
                    <a:pt x="278" y="0"/>
                  </a:cubicBezTo>
                  <a:cubicBezTo>
                    <a:pt x="374" y="0"/>
                    <a:pt x="512" y="57"/>
                    <a:pt x="576" y="67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0" name="Freeform 31"/>
            <p:cNvSpPr>
              <a:spLocks/>
            </p:cNvSpPr>
            <p:nvPr/>
          </p:nvSpPr>
          <p:spPr bwMode="auto">
            <a:xfrm>
              <a:off x="5183188" y="1231900"/>
              <a:ext cx="873125" cy="125413"/>
            </a:xfrm>
            <a:custGeom>
              <a:avLst/>
              <a:gdLst>
                <a:gd name="T0" fmla="*/ 2147483647 w 498"/>
                <a:gd name="T1" fmla="*/ 0 h 76"/>
                <a:gd name="T2" fmla="*/ 2147483647 w 498"/>
                <a:gd name="T3" fmla="*/ 2147483647 h 76"/>
                <a:gd name="T4" fmla="*/ 0 w 498"/>
                <a:gd name="T5" fmla="*/ 2147483647 h 76"/>
                <a:gd name="T6" fmla="*/ 0 60000 65536"/>
                <a:gd name="T7" fmla="*/ 0 60000 65536"/>
                <a:gd name="T8" fmla="*/ 0 60000 65536"/>
                <a:gd name="T9" fmla="*/ 0 w 498"/>
                <a:gd name="T10" fmla="*/ 0 h 76"/>
                <a:gd name="T11" fmla="*/ 498 w 498"/>
                <a:gd name="T12" fmla="*/ 76 h 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8" h="76">
                  <a:moveTo>
                    <a:pt x="498" y="0"/>
                  </a:moveTo>
                  <a:cubicBezTo>
                    <a:pt x="446" y="13"/>
                    <a:pt x="273" y="67"/>
                    <a:pt x="190" y="76"/>
                  </a:cubicBezTo>
                  <a:cubicBezTo>
                    <a:pt x="94" y="76"/>
                    <a:pt x="40" y="59"/>
                    <a:pt x="0" y="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1" name="Freeform 32"/>
            <p:cNvSpPr>
              <a:spLocks/>
            </p:cNvSpPr>
            <p:nvPr/>
          </p:nvSpPr>
          <p:spPr bwMode="auto">
            <a:xfrm>
              <a:off x="3065463" y="1371600"/>
              <a:ext cx="1257300" cy="769938"/>
            </a:xfrm>
            <a:custGeom>
              <a:avLst/>
              <a:gdLst>
                <a:gd name="T0" fmla="*/ 2147483647 w 716"/>
                <a:gd name="T1" fmla="*/ 2147483647 h 466"/>
                <a:gd name="T2" fmla="*/ 2147483647 w 716"/>
                <a:gd name="T3" fmla="*/ 2147483647 h 466"/>
                <a:gd name="T4" fmla="*/ 0 w 716"/>
                <a:gd name="T5" fmla="*/ 0 h 466"/>
                <a:gd name="T6" fmla="*/ 0 60000 65536"/>
                <a:gd name="T7" fmla="*/ 0 60000 65536"/>
                <a:gd name="T8" fmla="*/ 0 60000 65536"/>
                <a:gd name="T9" fmla="*/ 0 w 716"/>
                <a:gd name="T10" fmla="*/ 0 h 466"/>
                <a:gd name="T11" fmla="*/ 716 w 716"/>
                <a:gd name="T12" fmla="*/ 466 h 4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16" h="466">
                  <a:moveTo>
                    <a:pt x="716" y="466"/>
                  </a:moveTo>
                  <a:cubicBezTo>
                    <a:pt x="646" y="438"/>
                    <a:pt x="415" y="374"/>
                    <a:pt x="296" y="296"/>
                  </a:cubicBezTo>
                  <a:cubicBezTo>
                    <a:pt x="174" y="214"/>
                    <a:pt x="62" y="62"/>
                    <a:pt x="0" y="0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2" name="Freeform 33"/>
            <p:cNvSpPr>
              <a:spLocks/>
            </p:cNvSpPr>
            <p:nvPr/>
          </p:nvSpPr>
          <p:spPr bwMode="auto">
            <a:xfrm>
              <a:off x="3030538" y="1258888"/>
              <a:ext cx="1341437" cy="766762"/>
            </a:xfrm>
            <a:custGeom>
              <a:avLst/>
              <a:gdLst>
                <a:gd name="T0" fmla="*/ 0 w 764"/>
                <a:gd name="T1" fmla="*/ 0 h 464"/>
                <a:gd name="T2" fmla="*/ 2147483647 w 764"/>
                <a:gd name="T3" fmla="*/ 2147483647 h 464"/>
                <a:gd name="T4" fmla="*/ 2147483647 w 764"/>
                <a:gd name="T5" fmla="*/ 2147483647 h 464"/>
                <a:gd name="T6" fmla="*/ 0 60000 65536"/>
                <a:gd name="T7" fmla="*/ 0 60000 65536"/>
                <a:gd name="T8" fmla="*/ 0 60000 65536"/>
                <a:gd name="T9" fmla="*/ 0 w 764"/>
                <a:gd name="T10" fmla="*/ 0 h 464"/>
                <a:gd name="T11" fmla="*/ 764 w 764"/>
                <a:gd name="T12" fmla="*/ 464 h 4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4" h="464">
                  <a:moveTo>
                    <a:pt x="0" y="0"/>
                  </a:moveTo>
                  <a:cubicBezTo>
                    <a:pt x="73" y="26"/>
                    <a:pt x="317" y="79"/>
                    <a:pt x="444" y="156"/>
                  </a:cubicBezTo>
                  <a:cubicBezTo>
                    <a:pt x="556" y="227"/>
                    <a:pt x="697" y="400"/>
                    <a:pt x="764" y="46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3" name="Freeform 34"/>
            <p:cNvSpPr>
              <a:spLocks/>
            </p:cNvSpPr>
            <p:nvPr/>
          </p:nvSpPr>
          <p:spPr bwMode="auto">
            <a:xfrm>
              <a:off x="4740275" y="2214563"/>
              <a:ext cx="1309688" cy="650875"/>
            </a:xfrm>
            <a:custGeom>
              <a:avLst/>
              <a:gdLst>
                <a:gd name="T0" fmla="*/ 2147483647 w 746"/>
                <a:gd name="T1" fmla="*/ 2147483647 h 394"/>
                <a:gd name="T2" fmla="*/ 2147483647 w 746"/>
                <a:gd name="T3" fmla="*/ 2147483647 h 394"/>
                <a:gd name="T4" fmla="*/ 0 w 746"/>
                <a:gd name="T5" fmla="*/ 0 h 394"/>
                <a:gd name="T6" fmla="*/ 0 60000 65536"/>
                <a:gd name="T7" fmla="*/ 0 60000 65536"/>
                <a:gd name="T8" fmla="*/ 0 60000 65536"/>
                <a:gd name="T9" fmla="*/ 0 w 746"/>
                <a:gd name="T10" fmla="*/ 0 h 394"/>
                <a:gd name="T11" fmla="*/ 746 w 746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394">
                  <a:moveTo>
                    <a:pt x="746" y="394"/>
                  </a:moveTo>
                  <a:cubicBezTo>
                    <a:pt x="684" y="347"/>
                    <a:pt x="502" y="180"/>
                    <a:pt x="378" y="114"/>
                  </a:cubicBezTo>
                  <a:cubicBezTo>
                    <a:pt x="245" y="48"/>
                    <a:pt x="79" y="2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4" name="Freeform 35"/>
            <p:cNvSpPr>
              <a:spLocks/>
            </p:cNvSpPr>
            <p:nvPr/>
          </p:nvSpPr>
          <p:spPr bwMode="auto">
            <a:xfrm>
              <a:off x="4529138" y="2214563"/>
              <a:ext cx="1485900" cy="696912"/>
            </a:xfrm>
            <a:custGeom>
              <a:avLst/>
              <a:gdLst>
                <a:gd name="T0" fmla="*/ 0 w 846"/>
                <a:gd name="T1" fmla="*/ 0 h 422"/>
                <a:gd name="T2" fmla="*/ 2147483647 w 846"/>
                <a:gd name="T3" fmla="*/ 2147483647 h 422"/>
                <a:gd name="T4" fmla="*/ 2147483647 w 846"/>
                <a:gd name="T5" fmla="*/ 2147483647 h 422"/>
                <a:gd name="T6" fmla="*/ 0 60000 65536"/>
                <a:gd name="T7" fmla="*/ 0 60000 65536"/>
                <a:gd name="T8" fmla="*/ 0 60000 65536"/>
                <a:gd name="T9" fmla="*/ 0 w 846"/>
                <a:gd name="T10" fmla="*/ 0 h 422"/>
                <a:gd name="T11" fmla="*/ 846 w 846"/>
                <a:gd name="T12" fmla="*/ 422 h 4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6" h="422">
                  <a:moveTo>
                    <a:pt x="0" y="0"/>
                  </a:moveTo>
                  <a:cubicBezTo>
                    <a:pt x="58" y="45"/>
                    <a:pt x="209" y="200"/>
                    <a:pt x="350" y="270"/>
                  </a:cubicBezTo>
                  <a:cubicBezTo>
                    <a:pt x="485" y="340"/>
                    <a:pt x="743" y="390"/>
                    <a:pt x="846" y="422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5" name="Freeform 36"/>
            <p:cNvSpPr>
              <a:spLocks/>
            </p:cNvSpPr>
            <p:nvPr/>
          </p:nvSpPr>
          <p:spPr bwMode="auto">
            <a:xfrm>
              <a:off x="7524750" y="1331913"/>
              <a:ext cx="144463" cy="733425"/>
            </a:xfrm>
            <a:custGeom>
              <a:avLst/>
              <a:gdLst>
                <a:gd name="T0" fmla="*/ 2147483647 w 82"/>
                <a:gd name="T1" fmla="*/ 2147483647 h 444"/>
                <a:gd name="T2" fmla="*/ 2147483647 w 82"/>
                <a:gd name="T3" fmla="*/ 2147483647 h 444"/>
                <a:gd name="T4" fmla="*/ 2147483647 w 82"/>
                <a:gd name="T5" fmla="*/ 0 h 444"/>
                <a:gd name="T6" fmla="*/ 0 60000 65536"/>
                <a:gd name="T7" fmla="*/ 0 60000 65536"/>
                <a:gd name="T8" fmla="*/ 0 60000 65536"/>
                <a:gd name="T9" fmla="*/ 0 w 82"/>
                <a:gd name="T10" fmla="*/ 0 h 444"/>
                <a:gd name="T11" fmla="*/ 82 w 82"/>
                <a:gd name="T12" fmla="*/ 444 h 4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444">
                  <a:moveTo>
                    <a:pt x="82" y="444"/>
                  </a:moveTo>
                  <a:cubicBezTo>
                    <a:pt x="70" y="410"/>
                    <a:pt x="10" y="314"/>
                    <a:pt x="4" y="240"/>
                  </a:cubicBezTo>
                  <a:cubicBezTo>
                    <a:pt x="0" y="162"/>
                    <a:pt x="36" y="50"/>
                    <a:pt x="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6" name="Freeform 37"/>
            <p:cNvSpPr>
              <a:spLocks/>
            </p:cNvSpPr>
            <p:nvPr/>
          </p:nvSpPr>
          <p:spPr bwMode="auto">
            <a:xfrm>
              <a:off x="7689850" y="1292225"/>
              <a:ext cx="112713" cy="752475"/>
            </a:xfrm>
            <a:custGeom>
              <a:avLst/>
              <a:gdLst>
                <a:gd name="T0" fmla="*/ 0 w 64"/>
                <a:gd name="T1" fmla="*/ 0 h 456"/>
                <a:gd name="T2" fmla="*/ 2147483647 w 64"/>
                <a:gd name="T3" fmla="*/ 2147483647 h 456"/>
                <a:gd name="T4" fmla="*/ 2147483647 w 64"/>
                <a:gd name="T5" fmla="*/ 2147483647 h 456"/>
                <a:gd name="T6" fmla="*/ 0 60000 65536"/>
                <a:gd name="T7" fmla="*/ 0 60000 65536"/>
                <a:gd name="T8" fmla="*/ 0 60000 65536"/>
                <a:gd name="T9" fmla="*/ 0 w 64"/>
                <a:gd name="T10" fmla="*/ 0 h 456"/>
                <a:gd name="T11" fmla="*/ 64 w 64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" h="456">
                  <a:moveTo>
                    <a:pt x="0" y="0"/>
                  </a:moveTo>
                  <a:cubicBezTo>
                    <a:pt x="11" y="34"/>
                    <a:pt x="56" y="128"/>
                    <a:pt x="60" y="204"/>
                  </a:cubicBezTo>
                  <a:cubicBezTo>
                    <a:pt x="64" y="277"/>
                    <a:pt x="31" y="404"/>
                    <a:pt x="24" y="456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7" name="Freeform 38"/>
            <p:cNvSpPr>
              <a:spLocks/>
            </p:cNvSpPr>
            <p:nvPr/>
          </p:nvSpPr>
          <p:spPr bwMode="auto">
            <a:xfrm>
              <a:off x="7753350" y="2135188"/>
              <a:ext cx="895350" cy="98425"/>
            </a:xfrm>
            <a:custGeom>
              <a:avLst/>
              <a:gdLst>
                <a:gd name="T0" fmla="*/ 2147483647 w 510"/>
                <a:gd name="T1" fmla="*/ 0 h 60"/>
                <a:gd name="T2" fmla="*/ 2147483647 w 510"/>
                <a:gd name="T3" fmla="*/ 2147483647 h 60"/>
                <a:gd name="T4" fmla="*/ 0 w 510"/>
                <a:gd name="T5" fmla="*/ 0 h 60"/>
                <a:gd name="T6" fmla="*/ 0 60000 65536"/>
                <a:gd name="T7" fmla="*/ 0 60000 65536"/>
                <a:gd name="T8" fmla="*/ 0 60000 65536"/>
                <a:gd name="T9" fmla="*/ 0 w 510"/>
                <a:gd name="T10" fmla="*/ 0 h 60"/>
                <a:gd name="T11" fmla="*/ 510 w 510"/>
                <a:gd name="T12" fmla="*/ 60 h 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0" h="60">
                  <a:moveTo>
                    <a:pt x="510" y="0"/>
                  </a:moveTo>
                  <a:cubicBezTo>
                    <a:pt x="471" y="10"/>
                    <a:pt x="361" y="60"/>
                    <a:pt x="276" y="60"/>
                  </a:cubicBezTo>
                  <a:cubicBezTo>
                    <a:pt x="191" y="60"/>
                    <a:pt x="57" y="12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8" name="Freeform 39"/>
            <p:cNvSpPr>
              <a:spLocks/>
            </p:cNvSpPr>
            <p:nvPr/>
          </p:nvSpPr>
          <p:spPr bwMode="auto">
            <a:xfrm>
              <a:off x="7762875" y="1962150"/>
              <a:ext cx="706438" cy="112713"/>
            </a:xfrm>
            <a:custGeom>
              <a:avLst/>
              <a:gdLst>
                <a:gd name="T0" fmla="*/ 0 w 402"/>
                <a:gd name="T1" fmla="*/ 2147483647 h 68"/>
                <a:gd name="T2" fmla="*/ 2147483647 w 402"/>
                <a:gd name="T3" fmla="*/ 2147483647 h 68"/>
                <a:gd name="T4" fmla="*/ 2147483647 w 402"/>
                <a:gd name="T5" fmla="*/ 2147483647 h 68"/>
                <a:gd name="T6" fmla="*/ 0 60000 65536"/>
                <a:gd name="T7" fmla="*/ 0 60000 65536"/>
                <a:gd name="T8" fmla="*/ 0 60000 65536"/>
                <a:gd name="T9" fmla="*/ 0 w 402"/>
                <a:gd name="T10" fmla="*/ 0 h 68"/>
                <a:gd name="T11" fmla="*/ 402 w 402"/>
                <a:gd name="T12" fmla="*/ 68 h 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2" h="68">
                  <a:moveTo>
                    <a:pt x="0" y="68"/>
                  </a:moveTo>
                  <a:cubicBezTo>
                    <a:pt x="39" y="57"/>
                    <a:pt x="167" y="8"/>
                    <a:pt x="234" y="2"/>
                  </a:cubicBezTo>
                  <a:cubicBezTo>
                    <a:pt x="316" y="0"/>
                    <a:pt x="367" y="26"/>
                    <a:pt x="402" y="3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39" name="Freeform 40"/>
            <p:cNvSpPr>
              <a:spLocks/>
            </p:cNvSpPr>
            <p:nvPr/>
          </p:nvSpPr>
          <p:spPr bwMode="auto">
            <a:xfrm>
              <a:off x="620713" y="1582738"/>
              <a:ext cx="608012" cy="482600"/>
            </a:xfrm>
            <a:custGeom>
              <a:avLst/>
              <a:gdLst>
                <a:gd name="T0" fmla="*/ 2147483647 w 346"/>
                <a:gd name="T1" fmla="*/ 2147483647 h 292"/>
                <a:gd name="T2" fmla="*/ 2147483647 w 346"/>
                <a:gd name="T3" fmla="*/ 2147483647 h 292"/>
                <a:gd name="T4" fmla="*/ 2147483647 w 346"/>
                <a:gd name="T5" fmla="*/ 2147483647 h 292"/>
                <a:gd name="T6" fmla="*/ 0 w 346"/>
                <a:gd name="T7" fmla="*/ 0 h 2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292"/>
                <a:gd name="T14" fmla="*/ 346 w 346"/>
                <a:gd name="T15" fmla="*/ 292 h 2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292">
                  <a:moveTo>
                    <a:pt x="346" y="292"/>
                  </a:moveTo>
                  <a:cubicBezTo>
                    <a:pt x="320" y="289"/>
                    <a:pt x="236" y="287"/>
                    <a:pt x="192" y="274"/>
                  </a:cubicBezTo>
                  <a:cubicBezTo>
                    <a:pt x="148" y="261"/>
                    <a:pt x="116" y="260"/>
                    <a:pt x="84" y="214"/>
                  </a:cubicBezTo>
                  <a:cubicBezTo>
                    <a:pt x="27" y="171"/>
                    <a:pt x="17" y="45"/>
                    <a:pt x="0" y="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0" name="Freeform 41"/>
            <p:cNvSpPr>
              <a:spLocks/>
            </p:cNvSpPr>
            <p:nvPr/>
          </p:nvSpPr>
          <p:spPr bwMode="auto">
            <a:xfrm>
              <a:off x="768350" y="1579563"/>
              <a:ext cx="492125" cy="452437"/>
            </a:xfrm>
            <a:custGeom>
              <a:avLst/>
              <a:gdLst>
                <a:gd name="T0" fmla="*/ 0 w 280"/>
                <a:gd name="T1" fmla="*/ 0 h 274"/>
                <a:gd name="T2" fmla="*/ 2147483647 w 280"/>
                <a:gd name="T3" fmla="*/ 2147483647 h 274"/>
                <a:gd name="T4" fmla="*/ 2147483647 w 280"/>
                <a:gd name="T5" fmla="*/ 2147483647 h 274"/>
                <a:gd name="T6" fmla="*/ 0 60000 65536"/>
                <a:gd name="T7" fmla="*/ 0 60000 65536"/>
                <a:gd name="T8" fmla="*/ 0 60000 65536"/>
                <a:gd name="T9" fmla="*/ 0 w 280"/>
                <a:gd name="T10" fmla="*/ 0 h 274"/>
                <a:gd name="T11" fmla="*/ 280 w 280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274">
                  <a:moveTo>
                    <a:pt x="0" y="0"/>
                  </a:moveTo>
                  <a:cubicBezTo>
                    <a:pt x="28" y="15"/>
                    <a:pt x="121" y="44"/>
                    <a:pt x="168" y="90"/>
                  </a:cubicBezTo>
                  <a:cubicBezTo>
                    <a:pt x="215" y="136"/>
                    <a:pt x="257" y="236"/>
                    <a:pt x="280" y="274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1" name="Freeform 42"/>
            <p:cNvSpPr>
              <a:spLocks/>
            </p:cNvSpPr>
            <p:nvPr/>
          </p:nvSpPr>
          <p:spPr bwMode="auto">
            <a:xfrm>
              <a:off x="1370013" y="2144713"/>
              <a:ext cx="558800" cy="573087"/>
            </a:xfrm>
            <a:custGeom>
              <a:avLst/>
              <a:gdLst>
                <a:gd name="T0" fmla="*/ 2147483647 w 319"/>
                <a:gd name="T1" fmla="*/ 2147483647 h 347"/>
                <a:gd name="T2" fmla="*/ 2147483647 w 319"/>
                <a:gd name="T3" fmla="*/ 2147483647 h 347"/>
                <a:gd name="T4" fmla="*/ 0 w 319"/>
                <a:gd name="T5" fmla="*/ 0 h 347"/>
                <a:gd name="T6" fmla="*/ 0 60000 65536"/>
                <a:gd name="T7" fmla="*/ 0 60000 65536"/>
                <a:gd name="T8" fmla="*/ 0 60000 65536"/>
                <a:gd name="T9" fmla="*/ 0 w 319"/>
                <a:gd name="T10" fmla="*/ 0 h 347"/>
                <a:gd name="T11" fmla="*/ 319 w 319"/>
                <a:gd name="T12" fmla="*/ 347 h 3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9" h="347">
                  <a:moveTo>
                    <a:pt x="319" y="347"/>
                  </a:moveTo>
                  <a:cubicBezTo>
                    <a:pt x="300" y="313"/>
                    <a:pt x="255" y="198"/>
                    <a:pt x="202" y="140"/>
                  </a:cubicBezTo>
                  <a:cubicBezTo>
                    <a:pt x="149" y="82"/>
                    <a:pt x="42" y="29"/>
                    <a:pt x="0" y="0"/>
                  </a:cubicBezTo>
                </a:path>
              </a:pathLst>
            </a:custGeom>
            <a:noFill/>
            <a:ln w="19050">
              <a:solidFill>
                <a:srgbClr val="FF0066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2" name="Freeform 43"/>
            <p:cNvSpPr>
              <a:spLocks/>
            </p:cNvSpPr>
            <p:nvPr/>
          </p:nvSpPr>
          <p:spPr bwMode="auto">
            <a:xfrm>
              <a:off x="1281113" y="2144713"/>
              <a:ext cx="520700" cy="561975"/>
            </a:xfrm>
            <a:custGeom>
              <a:avLst/>
              <a:gdLst>
                <a:gd name="T0" fmla="*/ 0 w 296"/>
                <a:gd name="T1" fmla="*/ 0 h 340"/>
                <a:gd name="T2" fmla="*/ 2147483647 w 296"/>
                <a:gd name="T3" fmla="*/ 2147483647 h 340"/>
                <a:gd name="T4" fmla="*/ 2147483647 w 296"/>
                <a:gd name="T5" fmla="*/ 2147483647 h 340"/>
                <a:gd name="T6" fmla="*/ 0 60000 65536"/>
                <a:gd name="T7" fmla="*/ 0 60000 65536"/>
                <a:gd name="T8" fmla="*/ 0 60000 65536"/>
                <a:gd name="T9" fmla="*/ 0 w 296"/>
                <a:gd name="T10" fmla="*/ 0 h 340"/>
                <a:gd name="T11" fmla="*/ 296 w 296"/>
                <a:gd name="T12" fmla="*/ 340 h 3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6" h="340">
                  <a:moveTo>
                    <a:pt x="0" y="0"/>
                  </a:moveTo>
                  <a:cubicBezTo>
                    <a:pt x="20" y="37"/>
                    <a:pt x="75" y="163"/>
                    <a:pt x="124" y="220"/>
                  </a:cubicBezTo>
                  <a:cubicBezTo>
                    <a:pt x="177" y="278"/>
                    <a:pt x="260" y="315"/>
                    <a:pt x="296" y="34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3" name="Freeform 44"/>
            <p:cNvSpPr>
              <a:spLocks/>
            </p:cNvSpPr>
            <p:nvPr/>
          </p:nvSpPr>
          <p:spPr bwMode="auto">
            <a:xfrm>
              <a:off x="1373188" y="1265238"/>
              <a:ext cx="371475" cy="779462"/>
            </a:xfrm>
            <a:custGeom>
              <a:avLst/>
              <a:gdLst>
                <a:gd name="T0" fmla="*/ 2147483647 w 212"/>
                <a:gd name="T1" fmla="*/ 0 h 472"/>
                <a:gd name="T2" fmla="*/ 2147483647 w 212"/>
                <a:gd name="T3" fmla="*/ 2147483647 h 472"/>
                <a:gd name="T4" fmla="*/ 0 w 212"/>
                <a:gd name="T5" fmla="*/ 2147483647 h 472"/>
                <a:gd name="T6" fmla="*/ 0 60000 65536"/>
                <a:gd name="T7" fmla="*/ 0 60000 65536"/>
                <a:gd name="T8" fmla="*/ 0 60000 65536"/>
                <a:gd name="T9" fmla="*/ 0 w 212"/>
                <a:gd name="T10" fmla="*/ 0 h 472"/>
                <a:gd name="T11" fmla="*/ 212 w 212"/>
                <a:gd name="T12" fmla="*/ 472 h 4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" h="472">
                  <a:moveTo>
                    <a:pt x="212" y="0"/>
                  </a:moveTo>
                  <a:cubicBezTo>
                    <a:pt x="202" y="44"/>
                    <a:pt x="191" y="189"/>
                    <a:pt x="156" y="268"/>
                  </a:cubicBezTo>
                  <a:cubicBezTo>
                    <a:pt x="120" y="346"/>
                    <a:pt x="30" y="426"/>
                    <a:pt x="0" y="47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4" name="Freeform 45"/>
            <p:cNvSpPr>
              <a:spLocks/>
            </p:cNvSpPr>
            <p:nvPr/>
          </p:nvSpPr>
          <p:spPr bwMode="auto">
            <a:xfrm>
              <a:off x="1303338" y="1362075"/>
              <a:ext cx="276225" cy="703263"/>
            </a:xfrm>
            <a:custGeom>
              <a:avLst/>
              <a:gdLst>
                <a:gd name="T0" fmla="*/ 0 w 158"/>
                <a:gd name="T1" fmla="*/ 2147483647 h 426"/>
                <a:gd name="T2" fmla="*/ 2147483647 w 158"/>
                <a:gd name="T3" fmla="*/ 2147483647 h 426"/>
                <a:gd name="T4" fmla="*/ 2147483647 w 158"/>
                <a:gd name="T5" fmla="*/ 0 h 426"/>
                <a:gd name="T6" fmla="*/ 0 60000 65536"/>
                <a:gd name="T7" fmla="*/ 0 60000 65536"/>
                <a:gd name="T8" fmla="*/ 0 60000 65536"/>
                <a:gd name="T9" fmla="*/ 0 w 158"/>
                <a:gd name="T10" fmla="*/ 0 h 426"/>
                <a:gd name="T11" fmla="*/ 158 w 158"/>
                <a:gd name="T12" fmla="*/ 426 h 4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8" h="426">
                  <a:moveTo>
                    <a:pt x="0" y="426"/>
                  </a:moveTo>
                  <a:cubicBezTo>
                    <a:pt x="10" y="383"/>
                    <a:pt x="38" y="237"/>
                    <a:pt x="64" y="166"/>
                  </a:cubicBezTo>
                  <a:cubicBezTo>
                    <a:pt x="97" y="92"/>
                    <a:pt x="139" y="35"/>
                    <a:pt x="158" y="0"/>
                  </a:cubicBezTo>
                </a:path>
              </a:pathLst>
            </a:custGeom>
            <a:noFill/>
            <a:ln w="19050">
              <a:solidFill>
                <a:srgbClr val="99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5" name="Freeform 46"/>
            <p:cNvSpPr>
              <a:spLocks/>
            </p:cNvSpPr>
            <p:nvPr/>
          </p:nvSpPr>
          <p:spPr bwMode="auto">
            <a:xfrm>
              <a:off x="1816100" y="1060450"/>
              <a:ext cx="881063" cy="112713"/>
            </a:xfrm>
            <a:custGeom>
              <a:avLst/>
              <a:gdLst>
                <a:gd name="T0" fmla="*/ 0 w 502"/>
                <a:gd name="T1" fmla="*/ 2147483647 h 68"/>
                <a:gd name="T2" fmla="*/ 2147483647 w 502"/>
                <a:gd name="T3" fmla="*/ 0 h 68"/>
                <a:gd name="T4" fmla="*/ 2147483647 w 502"/>
                <a:gd name="T5" fmla="*/ 2147483647 h 68"/>
                <a:gd name="T6" fmla="*/ 0 60000 65536"/>
                <a:gd name="T7" fmla="*/ 0 60000 65536"/>
                <a:gd name="T8" fmla="*/ 0 60000 65536"/>
                <a:gd name="T9" fmla="*/ 0 w 502"/>
                <a:gd name="T10" fmla="*/ 0 h 68"/>
                <a:gd name="T11" fmla="*/ 502 w 502"/>
                <a:gd name="T12" fmla="*/ 68 h 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2" h="68">
                  <a:moveTo>
                    <a:pt x="0" y="68"/>
                  </a:moveTo>
                  <a:cubicBezTo>
                    <a:pt x="54" y="57"/>
                    <a:pt x="240" y="7"/>
                    <a:pt x="324" y="0"/>
                  </a:cubicBezTo>
                  <a:cubicBezTo>
                    <a:pt x="428" y="0"/>
                    <a:pt x="465" y="21"/>
                    <a:pt x="502" y="2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6" name="Freeform 47"/>
            <p:cNvSpPr>
              <a:spLocks/>
            </p:cNvSpPr>
            <p:nvPr/>
          </p:nvSpPr>
          <p:spPr bwMode="auto">
            <a:xfrm>
              <a:off x="3944938" y="671513"/>
              <a:ext cx="668337" cy="441325"/>
            </a:xfrm>
            <a:custGeom>
              <a:avLst/>
              <a:gdLst>
                <a:gd name="T0" fmla="*/ 0 w 381"/>
                <a:gd name="T1" fmla="*/ 0 h 267"/>
                <a:gd name="T2" fmla="*/ 2147483647 w 381"/>
                <a:gd name="T3" fmla="*/ 2147483647 h 267"/>
                <a:gd name="T4" fmla="*/ 2147483647 w 381"/>
                <a:gd name="T5" fmla="*/ 2147483647 h 267"/>
                <a:gd name="T6" fmla="*/ 0 60000 65536"/>
                <a:gd name="T7" fmla="*/ 0 60000 65536"/>
                <a:gd name="T8" fmla="*/ 0 60000 65536"/>
                <a:gd name="T9" fmla="*/ 0 w 381"/>
                <a:gd name="T10" fmla="*/ 0 h 267"/>
                <a:gd name="T11" fmla="*/ 381 w 381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" h="267">
                  <a:moveTo>
                    <a:pt x="0" y="0"/>
                  </a:moveTo>
                  <a:cubicBezTo>
                    <a:pt x="26" y="27"/>
                    <a:pt x="96" y="119"/>
                    <a:pt x="159" y="163"/>
                  </a:cubicBezTo>
                  <a:cubicBezTo>
                    <a:pt x="232" y="211"/>
                    <a:pt x="335" y="245"/>
                    <a:pt x="381" y="26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7" name="Freeform 48"/>
            <p:cNvSpPr>
              <a:spLocks/>
            </p:cNvSpPr>
            <p:nvPr/>
          </p:nvSpPr>
          <p:spPr bwMode="auto">
            <a:xfrm>
              <a:off x="3984625" y="615950"/>
              <a:ext cx="795338" cy="492125"/>
            </a:xfrm>
            <a:custGeom>
              <a:avLst/>
              <a:gdLst>
                <a:gd name="T0" fmla="*/ 2147483647 w 453"/>
                <a:gd name="T1" fmla="*/ 2147483647 h 298"/>
                <a:gd name="T2" fmla="*/ 2147483647 w 453"/>
                <a:gd name="T3" fmla="*/ 2147483647 h 298"/>
                <a:gd name="T4" fmla="*/ 0 w 453"/>
                <a:gd name="T5" fmla="*/ 0 h 298"/>
                <a:gd name="T6" fmla="*/ 0 60000 65536"/>
                <a:gd name="T7" fmla="*/ 0 60000 65536"/>
                <a:gd name="T8" fmla="*/ 0 60000 65536"/>
                <a:gd name="T9" fmla="*/ 0 w 453"/>
                <a:gd name="T10" fmla="*/ 0 h 298"/>
                <a:gd name="T11" fmla="*/ 453 w 453"/>
                <a:gd name="T12" fmla="*/ 298 h 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298">
                  <a:moveTo>
                    <a:pt x="453" y="298"/>
                  </a:moveTo>
                  <a:cubicBezTo>
                    <a:pt x="422" y="267"/>
                    <a:pt x="343" y="163"/>
                    <a:pt x="268" y="113"/>
                  </a:cubicBezTo>
                  <a:cubicBezTo>
                    <a:pt x="193" y="63"/>
                    <a:pt x="56" y="24"/>
                    <a:pt x="0" y="0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8" name="Freeform 49"/>
            <p:cNvSpPr>
              <a:spLocks/>
            </p:cNvSpPr>
            <p:nvPr/>
          </p:nvSpPr>
          <p:spPr bwMode="auto">
            <a:xfrm>
              <a:off x="3106738" y="555625"/>
              <a:ext cx="709612" cy="419100"/>
            </a:xfrm>
            <a:custGeom>
              <a:avLst/>
              <a:gdLst>
                <a:gd name="T0" fmla="*/ 2147483647 w 404"/>
                <a:gd name="T1" fmla="*/ 2147483647 h 254"/>
                <a:gd name="T2" fmla="*/ 2147483647 w 404"/>
                <a:gd name="T3" fmla="*/ 2147483647 h 254"/>
                <a:gd name="T4" fmla="*/ 2147483647 w 404"/>
                <a:gd name="T5" fmla="*/ 2147483647 h 254"/>
                <a:gd name="T6" fmla="*/ 0 w 404"/>
                <a:gd name="T7" fmla="*/ 2147483647 h 2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4"/>
                <a:gd name="T13" fmla="*/ 0 h 254"/>
                <a:gd name="T14" fmla="*/ 404 w 404"/>
                <a:gd name="T15" fmla="*/ 254 h 2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4" h="254">
                  <a:moveTo>
                    <a:pt x="404" y="22"/>
                  </a:moveTo>
                  <a:cubicBezTo>
                    <a:pt x="380" y="21"/>
                    <a:pt x="310" y="0"/>
                    <a:pt x="258" y="14"/>
                  </a:cubicBezTo>
                  <a:cubicBezTo>
                    <a:pt x="206" y="28"/>
                    <a:pt x="133" y="64"/>
                    <a:pt x="90" y="104"/>
                  </a:cubicBezTo>
                  <a:cubicBezTo>
                    <a:pt x="16" y="152"/>
                    <a:pt x="19" y="223"/>
                    <a:pt x="0" y="2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49" name="Freeform 50"/>
            <p:cNvSpPr>
              <a:spLocks/>
            </p:cNvSpPr>
            <p:nvPr/>
          </p:nvSpPr>
          <p:spPr bwMode="auto">
            <a:xfrm>
              <a:off x="3127375" y="650875"/>
              <a:ext cx="746125" cy="492125"/>
            </a:xfrm>
            <a:custGeom>
              <a:avLst/>
              <a:gdLst>
                <a:gd name="T0" fmla="*/ 0 w 425"/>
                <a:gd name="T1" fmla="*/ 2147483647 h 298"/>
                <a:gd name="T2" fmla="*/ 2147483647 w 425"/>
                <a:gd name="T3" fmla="*/ 2147483647 h 298"/>
                <a:gd name="T4" fmla="*/ 2147483647 w 425"/>
                <a:gd name="T5" fmla="*/ 0 h 298"/>
                <a:gd name="T6" fmla="*/ 0 60000 65536"/>
                <a:gd name="T7" fmla="*/ 0 60000 65536"/>
                <a:gd name="T8" fmla="*/ 0 60000 65536"/>
                <a:gd name="T9" fmla="*/ 0 w 425"/>
                <a:gd name="T10" fmla="*/ 0 h 298"/>
                <a:gd name="T11" fmla="*/ 425 w 425"/>
                <a:gd name="T12" fmla="*/ 298 h 2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5" h="298">
                  <a:moveTo>
                    <a:pt x="0" y="298"/>
                  </a:moveTo>
                  <a:cubicBezTo>
                    <a:pt x="41" y="280"/>
                    <a:pt x="178" y="242"/>
                    <a:pt x="249" y="192"/>
                  </a:cubicBezTo>
                  <a:cubicBezTo>
                    <a:pt x="325" y="141"/>
                    <a:pt x="388" y="40"/>
                    <a:pt x="425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50" name="Text Box 51"/>
            <p:cNvSpPr txBox="1">
              <a:spLocks noChangeArrowheads="1"/>
            </p:cNvSpPr>
            <p:nvPr/>
          </p:nvSpPr>
          <p:spPr bwMode="auto">
            <a:xfrm>
              <a:off x="5629275" y="21177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00"/>
                  </a:solidFill>
                  <a:ea typeface="黑体" pitchFamily="2" charset="-122"/>
                </a:rPr>
                <a:t>12</a:t>
              </a:r>
              <a:endParaRPr kumimoji="1" lang="en-US" altLang="zh-CN" sz="180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2851" name="Text Box 52"/>
            <p:cNvSpPr txBox="1">
              <a:spLocks noChangeArrowheads="1"/>
            </p:cNvSpPr>
            <p:nvPr/>
          </p:nvSpPr>
          <p:spPr bwMode="auto">
            <a:xfrm>
              <a:off x="2468563" y="12192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4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2852" name="Text Box 53"/>
            <p:cNvSpPr txBox="1">
              <a:spLocks noChangeArrowheads="1"/>
            </p:cNvSpPr>
            <p:nvPr/>
          </p:nvSpPr>
          <p:spPr bwMode="auto">
            <a:xfrm>
              <a:off x="8289925" y="21399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53" name="Text Box 54"/>
            <p:cNvSpPr txBox="1">
              <a:spLocks noChangeArrowheads="1"/>
            </p:cNvSpPr>
            <p:nvPr/>
          </p:nvSpPr>
          <p:spPr bwMode="auto">
            <a:xfrm>
              <a:off x="1808163" y="22367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2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54" name="Text Box 55"/>
            <p:cNvSpPr txBox="1">
              <a:spLocks noChangeArrowheads="1"/>
            </p:cNvSpPr>
            <p:nvPr/>
          </p:nvSpPr>
          <p:spPr bwMode="auto">
            <a:xfrm>
              <a:off x="874713" y="1346200"/>
              <a:ext cx="3095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CC"/>
                  </a:solidFill>
                  <a:ea typeface="黑体" pitchFamily="2" charset="-122"/>
                </a:rPr>
                <a:t>2</a:t>
              </a:r>
              <a:endParaRPr kumimoji="1" lang="en-US" altLang="zh-CN" sz="1800">
                <a:solidFill>
                  <a:srgbClr val="0000CC"/>
                </a:solidFill>
                <a:ea typeface="黑体" pitchFamily="2" charset="-122"/>
              </a:endParaRPr>
            </a:p>
          </p:txBody>
        </p:sp>
        <p:sp>
          <p:nvSpPr>
            <p:cNvPr id="332855" name="Text Box 56"/>
            <p:cNvSpPr txBox="1">
              <a:spLocks noChangeArrowheads="1"/>
            </p:cNvSpPr>
            <p:nvPr/>
          </p:nvSpPr>
          <p:spPr bwMode="auto">
            <a:xfrm>
              <a:off x="1639888" y="13970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3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56" name="Text Box 57"/>
            <p:cNvSpPr txBox="1">
              <a:spLocks noChangeArrowheads="1"/>
            </p:cNvSpPr>
            <p:nvPr/>
          </p:nvSpPr>
          <p:spPr bwMode="auto">
            <a:xfrm>
              <a:off x="7805738" y="142557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99"/>
                  </a:solidFill>
                  <a:ea typeface="黑体" pitchFamily="2" charset="-122"/>
                </a:rPr>
                <a:t>3</a:t>
              </a:r>
              <a:endParaRPr kumimoji="1" lang="en-US" altLang="zh-CN" sz="1800">
                <a:solidFill>
                  <a:srgbClr val="000099"/>
                </a:solidFill>
                <a:ea typeface="黑体" pitchFamily="2" charset="-122"/>
              </a:endParaRPr>
            </a:p>
          </p:txBody>
        </p:sp>
        <p:sp>
          <p:nvSpPr>
            <p:cNvPr id="332857" name="Text Box 58"/>
            <p:cNvSpPr txBox="1">
              <a:spLocks noChangeArrowheads="1"/>
            </p:cNvSpPr>
            <p:nvPr/>
          </p:nvSpPr>
          <p:spPr bwMode="auto">
            <a:xfrm>
              <a:off x="6858000" y="1608138"/>
              <a:ext cx="3095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00"/>
                  </a:solidFill>
                  <a:ea typeface="黑体" pitchFamily="2" charset="-122"/>
                </a:rPr>
                <a:t>3</a:t>
              </a:r>
              <a:endParaRPr kumimoji="1" lang="en-US" altLang="zh-CN" sz="180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2858" name="Text Box 59"/>
            <p:cNvSpPr txBox="1">
              <a:spLocks noChangeArrowheads="1"/>
            </p:cNvSpPr>
            <p:nvPr/>
          </p:nvSpPr>
          <p:spPr bwMode="auto">
            <a:xfrm>
              <a:off x="1955800" y="75565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59" name="Text Box 60"/>
            <p:cNvSpPr txBox="1">
              <a:spLocks noChangeArrowheads="1"/>
            </p:cNvSpPr>
            <p:nvPr/>
          </p:nvSpPr>
          <p:spPr bwMode="auto">
            <a:xfrm>
              <a:off x="6183313" y="1370013"/>
              <a:ext cx="43973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00"/>
                  </a:solidFill>
                  <a:ea typeface="黑体" pitchFamily="2" charset="-122"/>
                </a:rPr>
                <a:t>13</a:t>
              </a:r>
              <a:endParaRPr kumimoji="1" lang="en-US" altLang="zh-CN" sz="1800">
                <a:solidFill>
                  <a:srgbClr val="009900"/>
                </a:solidFill>
                <a:ea typeface="黑体" pitchFamily="2" charset="-122"/>
              </a:endParaRPr>
            </a:p>
          </p:txBody>
        </p:sp>
        <p:sp>
          <p:nvSpPr>
            <p:cNvPr id="332860" name="Text Box 61"/>
            <p:cNvSpPr txBox="1">
              <a:spLocks noChangeArrowheads="1"/>
            </p:cNvSpPr>
            <p:nvPr/>
          </p:nvSpPr>
          <p:spPr bwMode="auto">
            <a:xfrm>
              <a:off x="3289300" y="619125"/>
              <a:ext cx="4397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12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2861" name="Text Box 62"/>
            <p:cNvSpPr txBox="1">
              <a:spLocks noChangeArrowheads="1"/>
            </p:cNvSpPr>
            <p:nvPr/>
          </p:nvSpPr>
          <p:spPr bwMode="auto">
            <a:xfrm>
              <a:off x="4548188" y="2395538"/>
              <a:ext cx="438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16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2862" name="Text Box 63"/>
            <p:cNvSpPr txBox="1">
              <a:spLocks noChangeArrowheads="1"/>
            </p:cNvSpPr>
            <p:nvPr/>
          </p:nvSpPr>
          <p:spPr bwMode="auto">
            <a:xfrm>
              <a:off x="3752850" y="830263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7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2863" name="Text Box 64"/>
            <p:cNvSpPr txBox="1">
              <a:spLocks noChangeArrowheads="1"/>
            </p:cNvSpPr>
            <p:nvPr/>
          </p:nvSpPr>
          <p:spPr bwMode="auto">
            <a:xfrm>
              <a:off x="4076700" y="12668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7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2864" name="Text Box 65"/>
            <p:cNvSpPr txBox="1">
              <a:spLocks noChangeArrowheads="1"/>
            </p:cNvSpPr>
            <p:nvPr/>
          </p:nvSpPr>
          <p:spPr bwMode="auto">
            <a:xfrm>
              <a:off x="5334000" y="7620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2865" name="Text Box 66"/>
            <p:cNvSpPr txBox="1">
              <a:spLocks noChangeArrowheads="1"/>
            </p:cNvSpPr>
            <p:nvPr/>
          </p:nvSpPr>
          <p:spPr bwMode="auto">
            <a:xfrm>
              <a:off x="3317875" y="12668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0000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FF0000"/>
                </a:solidFill>
                <a:ea typeface="黑体" pitchFamily="2" charset="-122"/>
              </a:endParaRPr>
            </a:p>
          </p:txBody>
        </p:sp>
        <p:sp>
          <p:nvSpPr>
            <p:cNvPr id="332866" name="Text Box 67"/>
            <p:cNvSpPr txBox="1">
              <a:spLocks noChangeArrowheads="1"/>
            </p:cNvSpPr>
            <p:nvPr/>
          </p:nvSpPr>
          <p:spPr bwMode="auto">
            <a:xfrm>
              <a:off x="3149600" y="1584325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8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2867" name="Text Box 68"/>
            <p:cNvSpPr txBox="1">
              <a:spLocks noChangeArrowheads="1"/>
            </p:cNvSpPr>
            <p:nvPr/>
          </p:nvSpPr>
          <p:spPr bwMode="auto">
            <a:xfrm>
              <a:off x="4498975" y="631825"/>
              <a:ext cx="438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FF9900"/>
                  </a:solidFill>
                  <a:ea typeface="黑体" pitchFamily="2" charset="-122"/>
                </a:rPr>
                <a:t>10</a:t>
              </a:r>
              <a:endParaRPr kumimoji="1" lang="en-US" altLang="zh-CN" sz="1800">
                <a:solidFill>
                  <a:srgbClr val="FF9900"/>
                </a:solidFill>
                <a:ea typeface="黑体" pitchFamily="2" charset="-122"/>
              </a:endParaRPr>
            </a:p>
          </p:txBody>
        </p:sp>
        <p:sp>
          <p:nvSpPr>
            <p:cNvPr id="332868" name="Text Box 69"/>
            <p:cNvSpPr txBox="1">
              <a:spLocks noChangeArrowheads="1"/>
            </p:cNvSpPr>
            <p:nvPr/>
          </p:nvSpPr>
          <p:spPr bwMode="auto">
            <a:xfrm>
              <a:off x="684213" y="339725"/>
              <a:ext cx="4857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69" name="Oval 70"/>
            <p:cNvSpPr>
              <a:spLocks noChangeArrowheads="1"/>
            </p:cNvSpPr>
            <p:nvPr/>
          </p:nvSpPr>
          <p:spPr bwMode="auto">
            <a:xfrm>
              <a:off x="600075" y="563563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0" name="Oval 71"/>
            <p:cNvSpPr>
              <a:spLocks noChangeArrowheads="1"/>
            </p:cNvSpPr>
            <p:nvPr/>
          </p:nvSpPr>
          <p:spPr bwMode="auto">
            <a:xfrm>
              <a:off x="3402013" y="2719388"/>
              <a:ext cx="168275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1" name="Oval 72"/>
            <p:cNvSpPr>
              <a:spLocks noChangeArrowheads="1"/>
            </p:cNvSpPr>
            <p:nvPr/>
          </p:nvSpPr>
          <p:spPr bwMode="auto">
            <a:xfrm>
              <a:off x="8542338" y="1054100"/>
              <a:ext cx="169862" cy="1587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2" name="Text Box 73"/>
            <p:cNvSpPr txBox="1">
              <a:spLocks noChangeArrowheads="1"/>
            </p:cNvSpPr>
            <p:nvPr/>
          </p:nvSpPr>
          <p:spPr bwMode="auto">
            <a:xfrm>
              <a:off x="8375650" y="736600"/>
              <a:ext cx="482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6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73" name="Freeform 74"/>
            <p:cNvSpPr>
              <a:spLocks/>
            </p:cNvSpPr>
            <p:nvPr/>
          </p:nvSpPr>
          <p:spPr bwMode="auto">
            <a:xfrm>
              <a:off x="8637588" y="1203325"/>
              <a:ext cx="84137" cy="752475"/>
            </a:xfrm>
            <a:custGeom>
              <a:avLst/>
              <a:gdLst>
                <a:gd name="T0" fmla="*/ 2147483647 w 48"/>
                <a:gd name="T1" fmla="*/ 2147483647 h 456"/>
                <a:gd name="T2" fmla="*/ 0 w 48"/>
                <a:gd name="T3" fmla="*/ 0 h 456"/>
                <a:gd name="T4" fmla="*/ 0 60000 65536"/>
                <a:gd name="T5" fmla="*/ 0 60000 65536"/>
                <a:gd name="T6" fmla="*/ 0 w 48"/>
                <a:gd name="T7" fmla="*/ 0 h 456"/>
                <a:gd name="T8" fmla="*/ 48 w 48"/>
                <a:gd name="T9" fmla="*/ 456 h 4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456">
                  <a:moveTo>
                    <a:pt x="48" y="456"/>
                  </a:moveTo>
                  <a:cubicBezTo>
                    <a:pt x="40" y="380"/>
                    <a:pt x="10" y="95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4" name="Text Box 75"/>
            <p:cNvSpPr txBox="1">
              <a:spLocks noChangeArrowheads="1"/>
            </p:cNvSpPr>
            <p:nvPr/>
          </p:nvSpPr>
          <p:spPr bwMode="auto">
            <a:xfrm>
              <a:off x="8385175" y="138588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ea typeface="黑体" pitchFamily="2" charset="-122"/>
                </a:rPr>
                <a:t>4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75" name="Text Box 76"/>
            <p:cNvSpPr txBox="1">
              <a:spLocks noChangeArrowheads="1"/>
            </p:cNvSpPr>
            <p:nvPr/>
          </p:nvSpPr>
          <p:spPr bwMode="auto">
            <a:xfrm>
              <a:off x="2916238" y="2420938"/>
              <a:ext cx="484187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800">
                  <a:ea typeface="黑体" pitchFamily="2" charset="-122"/>
                </a:rPr>
                <a:t>W</a:t>
              </a:r>
              <a:r>
                <a:rPr kumimoji="1" lang="en-US" altLang="zh-CN" sz="1800" baseline="-25000">
                  <a:ea typeface="黑体" pitchFamily="2" charset="-122"/>
                </a:rPr>
                <a:t>5</a:t>
              </a:r>
              <a:endParaRPr kumimoji="1" lang="en-US" altLang="zh-CN" sz="1800">
                <a:ea typeface="黑体" pitchFamily="2" charset="-122"/>
              </a:endParaRPr>
            </a:p>
          </p:txBody>
        </p:sp>
        <p:sp>
          <p:nvSpPr>
            <p:cNvPr id="332876" name="Freeform 77"/>
            <p:cNvSpPr>
              <a:spLocks/>
            </p:cNvSpPr>
            <p:nvPr/>
          </p:nvSpPr>
          <p:spPr bwMode="auto">
            <a:xfrm>
              <a:off x="3549650" y="2254250"/>
              <a:ext cx="874713" cy="495300"/>
            </a:xfrm>
            <a:custGeom>
              <a:avLst/>
              <a:gdLst>
                <a:gd name="T0" fmla="*/ 2147483647 w 498"/>
                <a:gd name="T1" fmla="*/ 0 h 300"/>
                <a:gd name="T2" fmla="*/ 0 w 498"/>
                <a:gd name="T3" fmla="*/ 2147483647 h 300"/>
                <a:gd name="T4" fmla="*/ 0 60000 65536"/>
                <a:gd name="T5" fmla="*/ 0 60000 65536"/>
                <a:gd name="T6" fmla="*/ 0 w 498"/>
                <a:gd name="T7" fmla="*/ 0 h 300"/>
                <a:gd name="T8" fmla="*/ 498 w 498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98" h="300">
                  <a:moveTo>
                    <a:pt x="498" y="0"/>
                  </a:moveTo>
                  <a:cubicBezTo>
                    <a:pt x="415" y="50"/>
                    <a:pt x="104" y="238"/>
                    <a:pt x="0" y="300"/>
                  </a:cubicBezTo>
                </a:path>
              </a:pathLst>
            </a:custGeom>
            <a:noFill/>
            <a:ln w="19050">
              <a:solidFill>
                <a:srgbClr val="0099CC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7" name="Text Box 78"/>
            <p:cNvSpPr txBox="1">
              <a:spLocks noChangeArrowheads="1"/>
            </p:cNvSpPr>
            <p:nvPr/>
          </p:nvSpPr>
          <p:spPr bwMode="auto">
            <a:xfrm>
              <a:off x="3960813" y="23368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99CC"/>
                  </a:solidFill>
                  <a:ea typeface="黑体" pitchFamily="2" charset="-122"/>
                </a:rPr>
                <a:t>6</a:t>
              </a:r>
              <a:endParaRPr kumimoji="1" lang="en-US" altLang="zh-CN" sz="1800">
                <a:solidFill>
                  <a:srgbClr val="0099CC"/>
                </a:solidFill>
                <a:ea typeface="黑体" pitchFamily="2" charset="-122"/>
              </a:endParaRPr>
            </a:p>
          </p:txBody>
        </p:sp>
        <p:sp>
          <p:nvSpPr>
            <p:cNvPr id="332878" name="Freeform 79"/>
            <p:cNvSpPr>
              <a:spLocks/>
            </p:cNvSpPr>
            <p:nvPr/>
          </p:nvSpPr>
          <p:spPr bwMode="auto">
            <a:xfrm>
              <a:off x="673100" y="696913"/>
              <a:ext cx="1588" cy="665162"/>
            </a:xfrm>
            <a:custGeom>
              <a:avLst/>
              <a:gdLst>
                <a:gd name="T0" fmla="*/ 2147483647 w 1"/>
                <a:gd name="T1" fmla="*/ 2147483647 h 402"/>
                <a:gd name="T2" fmla="*/ 2147483647 w 1"/>
                <a:gd name="T3" fmla="*/ 0 h 402"/>
                <a:gd name="T4" fmla="*/ 0 60000 65536"/>
                <a:gd name="T5" fmla="*/ 0 60000 65536"/>
                <a:gd name="T6" fmla="*/ 0 w 1"/>
                <a:gd name="T7" fmla="*/ 0 h 402"/>
                <a:gd name="T8" fmla="*/ 1 w 1"/>
                <a:gd name="T9" fmla="*/ 402 h 4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02">
                  <a:moveTo>
                    <a:pt x="1" y="402"/>
                  </a:moveTo>
                  <a:cubicBezTo>
                    <a:pt x="0" y="335"/>
                    <a:pt x="1" y="84"/>
                    <a:pt x="1" y="0"/>
                  </a:cubicBezTo>
                </a:path>
              </a:pathLst>
            </a:custGeom>
            <a:noFill/>
            <a:ln w="19050">
              <a:solidFill>
                <a:srgbClr val="000099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79" name="Text Box 80"/>
            <p:cNvSpPr txBox="1">
              <a:spLocks noChangeArrowheads="1"/>
            </p:cNvSpPr>
            <p:nvPr/>
          </p:nvSpPr>
          <p:spPr bwMode="auto">
            <a:xfrm>
              <a:off x="611188" y="850900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800">
                  <a:solidFill>
                    <a:srgbClr val="000099"/>
                  </a:solidFill>
                  <a:ea typeface="黑体" pitchFamily="2" charset="-122"/>
                </a:rPr>
                <a:t>5</a:t>
              </a:r>
              <a:endParaRPr kumimoji="1" lang="en-US" altLang="zh-CN" sz="1800">
                <a:solidFill>
                  <a:srgbClr val="000099"/>
                </a:solidFill>
                <a:ea typeface="黑体" pitchFamily="2" charset="-122"/>
              </a:endParaRPr>
            </a:p>
          </p:txBody>
        </p:sp>
        <p:pic>
          <p:nvPicPr>
            <p:cNvPr id="332880" name="Picture 81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480425" y="1897063"/>
              <a:ext cx="588963" cy="3968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1" name="Picture 8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8775" y="1231900"/>
              <a:ext cx="588963" cy="396875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2" name="Picture 8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01813" y="2640013"/>
              <a:ext cx="588962" cy="396875"/>
            </a:xfrm>
            <a:prstGeom prst="rect">
              <a:avLst/>
            </a:prstGeom>
            <a:solidFill>
              <a:srgbClr val="FF00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3" name="Picture 84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63675" y="974725"/>
              <a:ext cx="590550" cy="3968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4" name="Picture 8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28913" y="974725"/>
              <a:ext cx="588962" cy="39687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5" name="Picture 86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03750" y="1023938"/>
              <a:ext cx="588963" cy="39687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6" name="Picture 8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62825" y="974725"/>
              <a:ext cx="590550" cy="396875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7" name="Picture 88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46763" y="1847850"/>
              <a:ext cx="588962" cy="395288"/>
            </a:xfrm>
            <a:prstGeom prst="rect">
              <a:avLst/>
            </a:prstGeom>
            <a:solidFill>
              <a:srgbClr val="00990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32888" name="Picture 8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60838" y="2005013"/>
              <a:ext cx="590550" cy="39687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32889" name="Freeform 90"/>
            <p:cNvSpPr>
              <a:spLocks/>
            </p:cNvSpPr>
            <p:nvPr/>
          </p:nvSpPr>
          <p:spPr bwMode="auto">
            <a:xfrm>
              <a:off x="2025650" y="1225550"/>
              <a:ext cx="877888" cy="114300"/>
            </a:xfrm>
            <a:custGeom>
              <a:avLst/>
              <a:gdLst>
                <a:gd name="T0" fmla="*/ 2147483647 w 500"/>
                <a:gd name="T1" fmla="*/ 0 h 69"/>
                <a:gd name="T2" fmla="*/ 2147483647 w 500"/>
                <a:gd name="T3" fmla="*/ 2147483647 h 69"/>
                <a:gd name="T4" fmla="*/ 0 w 500"/>
                <a:gd name="T5" fmla="*/ 2147483647 h 69"/>
                <a:gd name="T6" fmla="*/ 0 60000 65536"/>
                <a:gd name="T7" fmla="*/ 0 60000 65536"/>
                <a:gd name="T8" fmla="*/ 0 60000 65536"/>
                <a:gd name="T9" fmla="*/ 0 w 500"/>
                <a:gd name="T10" fmla="*/ 0 h 69"/>
                <a:gd name="T11" fmla="*/ 500 w 500"/>
                <a:gd name="T12" fmla="*/ 69 h 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0" h="69">
                  <a:moveTo>
                    <a:pt x="500" y="0"/>
                  </a:moveTo>
                  <a:cubicBezTo>
                    <a:pt x="457" y="11"/>
                    <a:pt x="319" y="67"/>
                    <a:pt x="236" y="68"/>
                  </a:cubicBezTo>
                  <a:cubicBezTo>
                    <a:pt x="146" y="69"/>
                    <a:pt x="49" y="20"/>
                    <a:pt x="0" y="8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0" name="Freeform 91"/>
            <p:cNvSpPr>
              <a:spLocks/>
            </p:cNvSpPr>
            <p:nvPr/>
          </p:nvSpPr>
          <p:spPr bwMode="auto">
            <a:xfrm>
              <a:off x="6394450" y="2154238"/>
              <a:ext cx="1231900" cy="119062"/>
            </a:xfrm>
            <a:custGeom>
              <a:avLst/>
              <a:gdLst>
                <a:gd name="T0" fmla="*/ 2147483647 w 702"/>
                <a:gd name="T1" fmla="*/ 0 h 72"/>
                <a:gd name="T2" fmla="*/ 2147483647 w 702"/>
                <a:gd name="T3" fmla="*/ 2147483647 h 72"/>
                <a:gd name="T4" fmla="*/ 0 w 702"/>
                <a:gd name="T5" fmla="*/ 2147483647 h 72"/>
                <a:gd name="T6" fmla="*/ 0 60000 65536"/>
                <a:gd name="T7" fmla="*/ 0 60000 65536"/>
                <a:gd name="T8" fmla="*/ 0 60000 65536"/>
                <a:gd name="T9" fmla="*/ 0 w 702"/>
                <a:gd name="T10" fmla="*/ 0 h 72"/>
                <a:gd name="T11" fmla="*/ 702 w 70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02" h="72">
                  <a:moveTo>
                    <a:pt x="702" y="0"/>
                  </a:moveTo>
                  <a:cubicBezTo>
                    <a:pt x="642" y="12"/>
                    <a:pt x="459" y="71"/>
                    <a:pt x="342" y="72"/>
                  </a:cubicBezTo>
                  <a:cubicBezTo>
                    <a:pt x="190" y="72"/>
                    <a:pt x="71" y="20"/>
                    <a:pt x="0" y="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</p:grpSp>
      <p:pic>
        <p:nvPicPr>
          <p:cNvPr id="332943" name="Picture 14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72475" y="5470525"/>
            <a:ext cx="68103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D72338-9270-419C-A859-88A30519698A}"/>
              </a:ext>
            </a:extLst>
          </p:cNvPr>
          <p:cNvGrpSpPr/>
          <p:nvPr/>
        </p:nvGrpSpPr>
        <p:grpSpPr>
          <a:xfrm>
            <a:off x="0" y="3403600"/>
            <a:ext cx="8974138" cy="3409950"/>
            <a:chOff x="0" y="3403600"/>
            <a:chExt cx="8974138" cy="3409950"/>
          </a:xfrm>
        </p:grpSpPr>
        <p:sp>
          <p:nvSpPr>
            <p:cNvPr id="332801" name="Oval 2"/>
            <p:cNvSpPr>
              <a:spLocks noChangeArrowheads="1"/>
            </p:cNvSpPr>
            <p:nvPr/>
          </p:nvSpPr>
          <p:spPr bwMode="auto">
            <a:xfrm>
              <a:off x="4073525" y="5343525"/>
              <a:ext cx="911225" cy="936625"/>
            </a:xfrm>
            <a:prstGeom prst="ellipse">
              <a:avLst/>
            </a:prstGeom>
            <a:solidFill>
              <a:srgbClr val="FFCCFF"/>
            </a:solidFill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CN" altLang="zh-CN" sz="1600">
                <a:latin typeface="Times New Roman" pitchFamily="18" charset="0"/>
              </a:endParaRPr>
            </a:p>
          </p:txBody>
        </p:sp>
        <p:sp>
          <p:nvSpPr>
            <p:cNvPr id="332891" name="Oval 92"/>
            <p:cNvSpPr>
              <a:spLocks noChangeArrowheads="1"/>
            </p:cNvSpPr>
            <p:nvPr/>
          </p:nvSpPr>
          <p:spPr bwMode="auto">
            <a:xfrm>
              <a:off x="1212850" y="5634038"/>
              <a:ext cx="169863" cy="1762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2" name="Oval 93"/>
            <p:cNvSpPr>
              <a:spLocks noChangeArrowheads="1"/>
            </p:cNvSpPr>
            <p:nvPr/>
          </p:nvSpPr>
          <p:spPr bwMode="auto">
            <a:xfrm>
              <a:off x="3849688" y="3954463"/>
              <a:ext cx="169862" cy="1746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3" name="Oval 94"/>
            <p:cNvSpPr>
              <a:spLocks noChangeArrowheads="1"/>
            </p:cNvSpPr>
            <p:nvPr/>
          </p:nvSpPr>
          <p:spPr bwMode="auto">
            <a:xfrm>
              <a:off x="6061075" y="4654550"/>
              <a:ext cx="171450" cy="1746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4" name="Oval 95"/>
            <p:cNvSpPr>
              <a:spLocks noChangeArrowheads="1"/>
            </p:cNvSpPr>
            <p:nvPr/>
          </p:nvSpPr>
          <p:spPr bwMode="auto">
            <a:xfrm>
              <a:off x="6040438" y="6523038"/>
              <a:ext cx="169862" cy="1762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5" name="Oval 96"/>
            <p:cNvSpPr>
              <a:spLocks noChangeArrowheads="1"/>
            </p:cNvSpPr>
            <p:nvPr/>
          </p:nvSpPr>
          <p:spPr bwMode="auto">
            <a:xfrm>
              <a:off x="7678738" y="5634038"/>
              <a:ext cx="169862" cy="1762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896" name="Text Box 97"/>
            <p:cNvSpPr txBox="1">
              <a:spLocks noChangeArrowheads="1"/>
            </p:cNvSpPr>
            <p:nvPr/>
          </p:nvSpPr>
          <p:spPr bwMode="auto">
            <a:xfrm>
              <a:off x="936625" y="5665788"/>
              <a:ext cx="376238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L</a:t>
              </a:r>
              <a:r>
                <a:rPr kumimoji="1" lang="en-US" altLang="zh-CN" sz="1600" baseline="-25000">
                  <a:latin typeface="Times New Roman" pitchFamily="18" charset="0"/>
                </a:rPr>
                <a:t>1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897" name="Text Box 98"/>
            <p:cNvSpPr txBox="1">
              <a:spLocks noChangeArrowheads="1"/>
            </p:cNvSpPr>
            <p:nvPr/>
          </p:nvSpPr>
          <p:spPr bwMode="auto">
            <a:xfrm>
              <a:off x="7550150" y="5251450"/>
              <a:ext cx="3778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L</a:t>
              </a:r>
              <a:r>
                <a:rPr kumimoji="1" lang="en-US" altLang="zh-CN" sz="1600" baseline="-25000">
                  <a:latin typeface="Times New Roman" pitchFamily="18" charset="0"/>
                </a:rPr>
                <a:t>2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898" name="Text Box 99"/>
            <p:cNvSpPr txBox="1">
              <a:spLocks noChangeArrowheads="1"/>
            </p:cNvSpPr>
            <p:nvPr/>
          </p:nvSpPr>
          <p:spPr bwMode="auto">
            <a:xfrm>
              <a:off x="3935413" y="3719513"/>
              <a:ext cx="446087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1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899" name="Text Box 100"/>
            <p:cNvSpPr txBox="1">
              <a:spLocks noChangeArrowheads="1"/>
            </p:cNvSpPr>
            <p:nvPr/>
          </p:nvSpPr>
          <p:spPr bwMode="auto">
            <a:xfrm>
              <a:off x="6167438" y="6475413"/>
              <a:ext cx="44767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3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00" name="Text Box 101"/>
            <p:cNvSpPr txBox="1">
              <a:spLocks noChangeArrowheads="1"/>
            </p:cNvSpPr>
            <p:nvPr/>
          </p:nvSpPr>
          <p:spPr bwMode="auto">
            <a:xfrm>
              <a:off x="5934075" y="4302125"/>
              <a:ext cx="44608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2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01" name="Text Box 102"/>
            <p:cNvSpPr txBox="1">
              <a:spLocks noChangeArrowheads="1"/>
            </p:cNvSpPr>
            <p:nvPr/>
          </p:nvSpPr>
          <p:spPr bwMode="auto">
            <a:xfrm>
              <a:off x="2663825" y="4216400"/>
              <a:ext cx="330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332902" name="Text Box 103"/>
            <p:cNvSpPr txBox="1">
              <a:spLocks noChangeArrowheads="1"/>
            </p:cNvSpPr>
            <p:nvPr/>
          </p:nvSpPr>
          <p:spPr bwMode="auto">
            <a:xfrm>
              <a:off x="1617663" y="4203700"/>
              <a:ext cx="3190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332903" name="Text Box 104"/>
            <p:cNvSpPr txBox="1">
              <a:spLocks noChangeArrowheads="1"/>
            </p:cNvSpPr>
            <p:nvPr/>
          </p:nvSpPr>
          <p:spPr bwMode="auto">
            <a:xfrm>
              <a:off x="0" y="4818063"/>
              <a:ext cx="3317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332904" name="Text Box 105"/>
            <p:cNvSpPr txBox="1">
              <a:spLocks noChangeArrowheads="1"/>
            </p:cNvSpPr>
            <p:nvPr/>
          </p:nvSpPr>
          <p:spPr bwMode="auto">
            <a:xfrm>
              <a:off x="8274050" y="5178425"/>
              <a:ext cx="25241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332905" name="Text Box 106"/>
            <p:cNvSpPr txBox="1">
              <a:spLocks noChangeArrowheads="1"/>
            </p:cNvSpPr>
            <p:nvPr/>
          </p:nvSpPr>
          <p:spPr bwMode="auto">
            <a:xfrm>
              <a:off x="5494338" y="5397500"/>
              <a:ext cx="330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332906" name="Text Box 107"/>
            <p:cNvSpPr txBox="1">
              <a:spLocks noChangeArrowheads="1"/>
            </p:cNvSpPr>
            <p:nvPr/>
          </p:nvSpPr>
          <p:spPr bwMode="auto">
            <a:xfrm>
              <a:off x="4325938" y="5292725"/>
              <a:ext cx="2984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332907" name="Text Box 108"/>
            <p:cNvSpPr txBox="1">
              <a:spLocks noChangeArrowheads="1"/>
            </p:cNvSpPr>
            <p:nvPr/>
          </p:nvSpPr>
          <p:spPr bwMode="auto">
            <a:xfrm>
              <a:off x="4735513" y="4187825"/>
              <a:ext cx="30956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332908" name="Freeform 109"/>
            <p:cNvSpPr>
              <a:spLocks/>
            </p:cNvSpPr>
            <p:nvPr/>
          </p:nvSpPr>
          <p:spPr bwMode="auto">
            <a:xfrm>
              <a:off x="6203950" y="5703888"/>
              <a:ext cx="1506538" cy="1587"/>
            </a:xfrm>
            <a:custGeom>
              <a:avLst/>
              <a:gdLst>
                <a:gd name="T0" fmla="*/ 0 w 850"/>
                <a:gd name="T1" fmla="*/ 0 h 1"/>
                <a:gd name="T2" fmla="*/ 2147483647 w 850"/>
                <a:gd name="T3" fmla="*/ 0 h 1"/>
                <a:gd name="T4" fmla="*/ 0 60000 65536"/>
                <a:gd name="T5" fmla="*/ 0 60000 65536"/>
                <a:gd name="T6" fmla="*/ 0 w 850"/>
                <a:gd name="T7" fmla="*/ 0 h 1"/>
                <a:gd name="T8" fmla="*/ 850 w 85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50" h="1">
                  <a:moveTo>
                    <a:pt x="0" y="0"/>
                  </a:moveTo>
                  <a:cubicBezTo>
                    <a:pt x="142" y="0"/>
                    <a:pt x="708" y="0"/>
                    <a:pt x="85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09" name="Freeform 110"/>
            <p:cNvSpPr>
              <a:spLocks/>
            </p:cNvSpPr>
            <p:nvPr/>
          </p:nvSpPr>
          <p:spPr bwMode="auto">
            <a:xfrm>
              <a:off x="3136900" y="4764088"/>
              <a:ext cx="1393825" cy="11112"/>
            </a:xfrm>
            <a:custGeom>
              <a:avLst/>
              <a:gdLst>
                <a:gd name="T0" fmla="*/ 0 w 786"/>
                <a:gd name="T1" fmla="*/ 0 h 6"/>
                <a:gd name="T2" fmla="*/ 2147483647 w 786"/>
                <a:gd name="T3" fmla="*/ 2147483647 h 6"/>
                <a:gd name="T4" fmla="*/ 0 60000 65536"/>
                <a:gd name="T5" fmla="*/ 0 60000 65536"/>
                <a:gd name="T6" fmla="*/ 0 w 786"/>
                <a:gd name="T7" fmla="*/ 0 h 6"/>
                <a:gd name="T8" fmla="*/ 786 w 786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86" h="6">
                  <a:moveTo>
                    <a:pt x="0" y="0"/>
                  </a:moveTo>
                  <a:cubicBezTo>
                    <a:pt x="131" y="1"/>
                    <a:pt x="622" y="5"/>
                    <a:pt x="786" y="6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0" name="Freeform 111"/>
            <p:cNvSpPr>
              <a:spLocks/>
            </p:cNvSpPr>
            <p:nvPr/>
          </p:nvSpPr>
          <p:spPr bwMode="auto">
            <a:xfrm>
              <a:off x="6132513" y="5951538"/>
              <a:ext cx="3175" cy="571500"/>
            </a:xfrm>
            <a:custGeom>
              <a:avLst/>
              <a:gdLst>
                <a:gd name="T0" fmla="*/ 2147483647 w 2"/>
                <a:gd name="T1" fmla="*/ 2147483647 h 314"/>
                <a:gd name="T2" fmla="*/ 0 w 2"/>
                <a:gd name="T3" fmla="*/ 0 h 314"/>
                <a:gd name="T4" fmla="*/ 0 60000 65536"/>
                <a:gd name="T5" fmla="*/ 0 60000 65536"/>
                <a:gd name="T6" fmla="*/ 0 w 2"/>
                <a:gd name="T7" fmla="*/ 0 h 314"/>
                <a:gd name="T8" fmla="*/ 2 w 2"/>
                <a:gd name="T9" fmla="*/ 314 h 3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14">
                  <a:moveTo>
                    <a:pt x="2" y="314"/>
                  </a:moveTo>
                  <a:cubicBezTo>
                    <a:pt x="2" y="262"/>
                    <a:pt x="0" y="65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1" name="Freeform 112"/>
            <p:cNvSpPr>
              <a:spLocks/>
            </p:cNvSpPr>
            <p:nvPr/>
          </p:nvSpPr>
          <p:spPr bwMode="auto">
            <a:xfrm>
              <a:off x="5026025" y="4727575"/>
              <a:ext cx="1063625" cy="14288"/>
            </a:xfrm>
            <a:custGeom>
              <a:avLst/>
              <a:gdLst>
                <a:gd name="T0" fmla="*/ 0 w 600"/>
                <a:gd name="T1" fmla="*/ 0 h 8"/>
                <a:gd name="T2" fmla="*/ 2147483647 w 600"/>
                <a:gd name="T3" fmla="*/ 2147483647 h 8"/>
                <a:gd name="T4" fmla="*/ 0 60000 65536"/>
                <a:gd name="T5" fmla="*/ 0 60000 65536"/>
                <a:gd name="T6" fmla="*/ 0 w 600"/>
                <a:gd name="T7" fmla="*/ 0 h 8"/>
                <a:gd name="T8" fmla="*/ 600 w 600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8">
                  <a:moveTo>
                    <a:pt x="0" y="0"/>
                  </a:moveTo>
                  <a:cubicBezTo>
                    <a:pt x="100" y="1"/>
                    <a:pt x="475" y="6"/>
                    <a:pt x="600" y="8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2" name="Freeform 113"/>
            <p:cNvSpPr>
              <a:spLocks/>
            </p:cNvSpPr>
            <p:nvPr/>
          </p:nvSpPr>
          <p:spPr bwMode="auto">
            <a:xfrm>
              <a:off x="3190875" y="4960938"/>
              <a:ext cx="1162050" cy="804862"/>
            </a:xfrm>
            <a:custGeom>
              <a:avLst/>
              <a:gdLst>
                <a:gd name="T0" fmla="*/ 2147483647 w 656"/>
                <a:gd name="T1" fmla="*/ 2147483647 h 442"/>
                <a:gd name="T2" fmla="*/ 0 w 656"/>
                <a:gd name="T3" fmla="*/ 0 h 442"/>
                <a:gd name="T4" fmla="*/ 0 60000 65536"/>
                <a:gd name="T5" fmla="*/ 0 60000 65536"/>
                <a:gd name="T6" fmla="*/ 0 w 656"/>
                <a:gd name="T7" fmla="*/ 0 h 442"/>
                <a:gd name="T8" fmla="*/ 656 w 656"/>
                <a:gd name="T9" fmla="*/ 442 h 4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6" h="442">
                  <a:moveTo>
                    <a:pt x="656" y="442"/>
                  </a:moveTo>
                  <a:cubicBezTo>
                    <a:pt x="547" y="368"/>
                    <a:pt x="137" y="9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3" name="Freeform 114"/>
            <p:cNvSpPr>
              <a:spLocks/>
            </p:cNvSpPr>
            <p:nvPr/>
          </p:nvSpPr>
          <p:spPr bwMode="auto">
            <a:xfrm>
              <a:off x="4562475" y="5846763"/>
              <a:ext cx="1471613" cy="731837"/>
            </a:xfrm>
            <a:custGeom>
              <a:avLst/>
              <a:gdLst>
                <a:gd name="T0" fmla="*/ 0 w 830"/>
                <a:gd name="T1" fmla="*/ 0 h 402"/>
                <a:gd name="T2" fmla="*/ 2147483647 w 830"/>
                <a:gd name="T3" fmla="*/ 2147483647 h 402"/>
                <a:gd name="T4" fmla="*/ 0 60000 65536"/>
                <a:gd name="T5" fmla="*/ 0 60000 65536"/>
                <a:gd name="T6" fmla="*/ 0 w 830"/>
                <a:gd name="T7" fmla="*/ 0 h 402"/>
                <a:gd name="T8" fmla="*/ 830 w 830"/>
                <a:gd name="T9" fmla="*/ 402 h 4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0" h="402">
                  <a:moveTo>
                    <a:pt x="0" y="0"/>
                  </a:moveTo>
                  <a:cubicBezTo>
                    <a:pt x="138" y="67"/>
                    <a:pt x="657" y="318"/>
                    <a:pt x="830" y="40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4" name="Freeform 115"/>
            <p:cNvSpPr>
              <a:spLocks/>
            </p:cNvSpPr>
            <p:nvPr/>
          </p:nvSpPr>
          <p:spPr bwMode="auto">
            <a:xfrm>
              <a:off x="755650" y="5267325"/>
              <a:ext cx="474663" cy="414338"/>
            </a:xfrm>
            <a:custGeom>
              <a:avLst/>
              <a:gdLst>
                <a:gd name="T0" fmla="*/ 2147483647 w 268"/>
                <a:gd name="T1" fmla="*/ 2147483647 h 228"/>
                <a:gd name="T2" fmla="*/ 0 w 268"/>
                <a:gd name="T3" fmla="*/ 0 h 228"/>
                <a:gd name="T4" fmla="*/ 0 60000 65536"/>
                <a:gd name="T5" fmla="*/ 0 60000 65536"/>
                <a:gd name="T6" fmla="*/ 0 w 268"/>
                <a:gd name="T7" fmla="*/ 0 h 228"/>
                <a:gd name="T8" fmla="*/ 268 w 268"/>
                <a:gd name="T9" fmla="*/ 228 h 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8" h="228">
                  <a:moveTo>
                    <a:pt x="268" y="228"/>
                  </a:moveTo>
                  <a:cubicBezTo>
                    <a:pt x="223" y="190"/>
                    <a:pt x="56" y="47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5" name="Freeform 116"/>
            <p:cNvSpPr>
              <a:spLocks/>
            </p:cNvSpPr>
            <p:nvPr/>
          </p:nvSpPr>
          <p:spPr bwMode="auto">
            <a:xfrm>
              <a:off x="1354138" y="4800600"/>
              <a:ext cx="396875" cy="858838"/>
            </a:xfrm>
            <a:custGeom>
              <a:avLst/>
              <a:gdLst>
                <a:gd name="T0" fmla="*/ 2147483647 w 224"/>
                <a:gd name="T1" fmla="*/ 0 h 472"/>
                <a:gd name="T2" fmla="*/ 0 w 224"/>
                <a:gd name="T3" fmla="*/ 2147483647 h 472"/>
                <a:gd name="T4" fmla="*/ 0 60000 65536"/>
                <a:gd name="T5" fmla="*/ 0 60000 65536"/>
                <a:gd name="T6" fmla="*/ 0 w 224"/>
                <a:gd name="T7" fmla="*/ 0 h 472"/>
                <a:gd name="T8" fmla="*/ 224 w 224"/>
                <a:gd name="T9" fmla="*/ 472 h 4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4" h="472">
                  <a:moveTo>
                    <a:pt x="224" y="0"/>
                  </a:moveTo>
                  <a:cubicBezTo>
                    <a:pt x="187" y="79"/>
                    <a:pt x="47" y="374"/>
                    <a:pt x="0" y="47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6" name="Freeform 117"/>
            <p:cNvSpPr>
              <a:spLocks/>
            </p:cNvSpPr>
            <p:nvPr/>
          </p:nvSpPr>
          <p:spPr bwMode="auto">
            <a:xfrm>
              <a:off x="2084388" y="4752975"/>
              <a:ext cx="836612" cy="3175"/>
            </a:xfrm>
            <a:custGeom>
              <a:avLst/>
              <a:gdLst>
                <a:gd name="T0" fmla="*/ 2147483647 w 472"/>
                <a:gd name="T1" fmla="*/ 2147483647 h 2"/>
                <a:gd name="T2" fmla="*/ 0 w 472"/>
                <a:gd name="T3" fmla="*/ 0 h 2"/>
                <a:gd name="T4" fmla="*/ 0 60000 65536"/>
                <a:gd name="T5" fmla="*/ 0 60000 65536"/>
                <a:gd name="T6" fmla="*/ 0 w 472"/>
                <a:gd name="T7" fmla="*/ 0 h 2"/>
                <a:gd name="T8" fmla="*/ 472 w 472"/>
                <a:gd name="T9" fmla="*/ 2 h 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2" h="2">
                  <a:moveTo>
                    <a:pt x="472" y="2"/>
                  </a:moveTo>
                  <a:cubicBezTo>
                    <a:pt x="393" y="2"/>
                    <a:pt x="98" y="0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7" name="Freeform 118"/>
            <p:cNvSpPr>
              <a:spLocks/>
            </p:cNvSpPr>
            <p:nvPr/>
          </p:nvSpPr>
          <p:spPr bwMode="auto">
            <a:xfrm>
              <a:off x="3146425" y="4100513"/>
              <a:ext cx="731838" cy="565150"/>
            </a:xfrm>
            <a:custGeom>
              <a:avLst/>
              <a:gdLst>
                <a:gd name="T0" fmla="*/ 0 w 413"/>
                <a:gd name="T1" fmla="*/ 2147483647 h 310"/>
                <a:gd name="T2" fmla="*/ 2147483647 w 413"/>
                <a:gd name="T3" fmla="*/ 0 h 310"/>
                <a:gd name="T4" fmla="*/ 0 60000 65536"/>
                <a:gd name="T5" fmla="*/ 0 60000 65536"/>
                <a:gd name="T6" fmla="*/ 0 w 413"/>
                <a:gd name="T7" fmla="*/ 0 h 310"/>
                <a:gd name="T8" fmla="*/ 413 w 413"/>
                <a:gd name="T9" fmla="*/ 310 h 3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13" h="310">
                  <a:moveTo>
                    <a:pt x="0" y="310"/>
                  </a:moveTo>
                  <a:cubicBezTo>
                    <a:pt x="69" y="258"/>
                    <a:pt x="327" y="65"/>
                    <a:pt x="413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18" name="Text Box 119"/>
            <p:cNvSpPr txBox="1">
              <a:spLocks noChangeArrowheads="1"/>
            </p:cNvSpPr>
            <p:nvPr/>
          </p:nvSpPr>
          <p:spPr bwMode="auto">
            <a:xfrm>
              <a:off x="2317750" y="4392613"/>
              <a:ext cx="2873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4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19" name="Text Box 120"/>
            <p:cNvSpPr txBox="1">
              <a:spLocks noChangeArrowheads="1"/>
            </p:cNvSpPr>
            <p:nvPr/>
          </p:nvSpPr>
          <p:spPr bwMode="auto">
            <a:xfrm>
              <a:off x="1552575" y="5003800"/>
              <a:ext cx="285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3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0" name="Text Box 121"/>
            <p:cNvSpPr txBox="1">
              <a:spLocks noChangeArrowheads="1"/>
            </p:cNvSpPr>
            <p:nvPr/>
          </p:nvSpPr>
          <p:spPr bwMode="auto">
            <a:xfrm>
              <a:off x="6827838" y="5354638"/>
              <a:ext cx="284162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3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1" name="Text Box 122"/>
            <p:cNvSpPr txBox="1">
              <a:spLocks noChangeArrowheads="1"/>
            </p:cNvSpPr>
            <p:nvPr/>
          </p:nvSpPr>
          <p:spPr bwMode="auto">
            <a:xfrm>
              <a:off x="3168650" y="4041775"/>
              <a:ext cx="3873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12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2" name="Text Box 123"/>
            <p:cNvSpPr txBox="1">
              <a:spLocks noChangeArrowheads="1"/>
            </p:cNvSpPr>
            <p:nvPr/>
          </p:nvSpPr>
          <p:spPr bwMode="auto">
            <a:xfrm>
              <a:off x="5126038" y="5813425"/>
              <a:ext cx="3873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16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3" name="Text Box 124"/>
            <p:cNvSpPr txBox="1">
              <a:spLocks noChangeArrowheads="1"/>
            </p:cNvSpPr>
            <p:nvPr/>
          </p:nvSpPr>
          <p:spPr bwMode="auto">
            <a:xfrm>
              <a:off x="4019550" y="4392613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7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4" name="Text Box 125"/>
            <p:cNvSpPr txBox="1">
              <a:spLocks noChangeArrowheads="1"/>
            </p:cNvSpPr>
            <p:nvPr/>
          </p:nvSpPr>
          <p:spPr bwMode="auto">
            <a:xfrm>
              <a:off x="5381625" y="4392613"/>
              <a:ext cx="2841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8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5" name="Text Box 126"/>
            <p:cNvSpPr txBox="1">
              <a:spLocks noChangeArrowheads="1"/>
            </p:cNvSpPr>
            <p:nvPr/>
          </p:nvSpPr>
          <p:spPr bwMode="auto">
            <a:xfrm>
              <a:off x="3736975" y="5033963"/>
              <a:ext cx="2857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8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6" name="Text Box 127"/>
            <p:cNvSpPr txBox="1">
              <a:spLocks noChangeArrowheads="1"/>
            </p:cNvSpPr>
            <p:nvPr/>
          </p:nvSpPr>
          <p:spPr bwMode="auto">
            <a:xfrm>
              <a:off x="690563" y="3883025"/>
              <a:ext cx="4460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4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27" name="Oval 128"/>
            <p:cNvSpPr>
              <a:spLocks noChangeArrowheads="1"/>
            </p:cNvSpPr>
            <p:nvPr/>
          </p:nvSpPr>
          <p:spPr bwMode="auto">
            <a:xfrm>
              <a:off x="574675" y="4025900"/>
              <a:ext cx="169863" cy="1746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28" name="Oval 129"/>
            <p:cNvSpPr>
              <a:spLocks noChangeArrowheads="1"/>
            </p:cNvSpPr>
            <p:nvPr/>
          </p:nvSpPr>
          <p:spPr bwMode="auto">
            <a:xfrm>
              <a:off x="3424238" y="6403975"/>
              <a:ext cx="169862" cy="1746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29" name="Oval 130"/>
            <p:cNvSpPr>
              <a:spLocks noChangeArrowheads="1"/>
            </p:cNvSpPr>
            <p:nvPr/>
          </p:nvSpPr>
          <p:spPr bwMode="auto">
            <a:xfrm>
              <a:off x="8613775" y="4567238"/>
              <a:ext cx="169863" cy="1746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30" name="Text Box 131"/>
            <p:cNvSpPr txBox="1">
              <a:spLocks noChangeArrowheads="1"/>
            </p:cNvSpPr>
            <p:nvPr/>
          </p:nvSpPr>
          <p:spPr bwMode="auto">
            <a:xfrm>
              <a:off x="8443913" y="4244975"/>
              <a:ext cx="44608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6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31" name="Freeform 132"/>
            <p:cNvSpPr>
              <a:spLocks/>
            </p:cNvSpPr>
            <p:nvPr/>
          </p:nvSpPr>
          <p:spPr bwMode="auto">
            <a:xfrm>
              <a:off x="8697913" y="4741863"/>
              <a:ext cx="1587" cy="765175"/>
            </a:xfrm>
            <a:custGeom>
              <a:avLst/>
              <a:gdLst>
                <a:gd name="T0" fmla="*/ 2147483647 w 1"/>
                <a:gd name="T1" fmla="*/ 2147483647 h 420"/>
                <a:gd name="T2" fmla="*/ 2147483647 w 1"/>
                <a:gd name="T3" fmla="*/ 0 h 420"/>
                <a:gd name="T4" fmla="*/ 0 60000 65536"/>
                <a:gd name="T5" fmla="*/ 0 60000 65536"/>
                <a:gd name="T6" fmla="*/ 0 w 1"/>
                <a:gd name="T7" fmla="*/ 0 h 420"/>
                <a:gd name="T8" fmla="*/ 1 w 1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20">
                  <a:moveTo>
                    <a:pt x="1" y="420"/>
                  </a:moveTo>
                  <a:cubicBezTo>
                    <a:pt x="0" y="350"/>
                    <a:pt x="1" y="87"/>
                    <a:pt x="1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32" name="Text Box 133"/>
            <p:cNvSpPr txBox="1">
              <a:spLocks noChangeArrowheads="1"/>
            </p:cNvSpPr>
            <p:nvPr/>
          </p:nvSpPr>
          <p:spPr bwMode="auto">
            <a:xfrm>
              <a:off x="2987675" y="6180138"/>
              <a:ext cx="44767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latin typeface="Times New Roman" pitchFamily="18" charset="0"/>
                </a:rPr>
                <a:t>W</a:t>
              </a:r>
              <a:r>
                <a:rPr kumimoji="1" lang="en-US" altLang="zh-CN" sz="1600" baseline="-25000">
                  <a:latin typeface="Times New Roman" pitchFamily="18" charset="0"/>
                </a:rPr>
                <a:t>5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33" name="Freeform 134"/>
            <p:cNvSpPr>
              <a:spLocks/>
            </p:cNvSpPr>
            <p:nvPr/>
          </p:nvSpPr>
          <p:spPr bwMode="auto">
            <a:xfrm>
              <a:off x="3565525" y="5892800"/>
              <a:ext cx="850900" cy="554038"/>
            </a:xfrm>
            <a:custGeom>
              <a:avLst/>
              <a:gdLst>
                <a:gd name="T0" fmla="*/ 2147483647 w 480"/>
                <a:gd name="T1" fmla="*/ 0 h 304"/>
                <a:gd name="T2" fmla="*/ 0 w 480"/>
                <a:gd name="T3" fmla="*/ 2147483647 h 304"/>
                <a:gd name="T4" fmla="*/ 0 60000 65536"/>
                <a:gd name="T5" fmla="*/ 0 60000 65536"/>
                <a:gd name="T6" fmla="*/ 0 w 480"/>
                <a:gd name="T7" fmla="*/ 0 h 304"/>
                <a:gd name="T8" fmla="*/ 480 w 480"/>
                <a:gd name="T9" fmla="*/ 304 h 3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0" h="304">
                  <a:moveTo>
                    <a:pt x="480" y="0"/>
                  </a:moveTo>
                  <a:cubicBezTo>
                    <a:pt x="400" y="51"/>
                    <a:pt x="100" y="241"/>
                    <a:pt x="0" y="304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34" name="Text Box 135"/>
            <p:cNvSpPr txBox="1">
              <a:spLocks noChangeArrowheads="1"/>
            </p:cNvSpPr>
            <p:nvPr/>
          </p:nvSpPr>
          <p:spPr bwMode="auto">
            <a:xfrm>
              <a:off x="3594100" y="5878513"/>
              <a:ext cx="2857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6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35" name="Freeform 136"/>
            <p:cNvSpPr>
              <a:spLocks/>
            </p:cNvSpPr>
            <p:nvPr/>
          </p:nvSpPr>
          <p:spPr bwMode="auto">
            <a:xfrm>
              <a:off x="669925" y="4195763"/>
              <a:ext cx="3175" cy="720725"/>
            </a:xfrm>
            <a:custGeom>
              <a:avLst/>
              <a:gdLst>
                <a:gd name="T0" fmla="*/ 2147483647 w 2"/>
                <a:gd name="T1" fmla="*/ 2147483647 h 396"/>
                <a:gd name="T2" fmla="*/ 0 w 2"/>
                <a:gd name="T3" fmla="*/ 0 h 396"/>
                <a:gd name="T4" fmla="*/ 0 60000 65536"/>
                <a:gd name="T5" fmla="*/ 0 60000 65536"/>
                <a:gd name="T6" fmla="*/ 0 w 2"/>
                <a:gd name="T7" fmla="*/ 0 h 396"/>
                <a:gd name="T8" fmla="*/ 2 w 2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96">
                  <a:moveTo>
                    <a:pt x="2" y="396"/>
                  </a:moveTo>
                  <a:cubicBezTo>
                    <a:pt x="2" y="330"/>
                    <a:pt x="0" y="8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36" name="Text Box 137"/>
            <p:cNvSpPr txBox="1">
              <a:spLocks noChangeArrowheads="1"/>
            </p:cNvSpPr>
            <p:nvPr/>
          </p:nvSpPr>
          <p:spPr bwMode="auto">
            <a:xfrm>
              <a:off x="669925" y="4392613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5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sp>
          <p:nvSpPr>
            <p:cNvPr id="332937" name="Text Box 138"/>
            <p:cNvSpPr txBox="1">
              <a:spLocks noChangeArrowheads="1"/>
            </p:cNvSpPr>
            <p:nvPr/>
          </p:nvSpPr>
          <p:spPr bwMode="auto">
            <a:xfrm>
              <a:off x="8688388" y="4975225"/>
              <a:ext cx="2857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en-US" sz="1600">
                  <a:latin typeface="Times New Roman" pitchFamily="18" charset="0"/>
                </a:rPr>
                <a:t>4</a:t>
              </a:r>
              <a:endParaRPr kumimoji="1" lang="en-US" altLang="zh-CN" sz="1600">
                <a:latin typeface="Times New Roman" pitchFamily="18" charset="0"/>
              </a:endParaRPr>
            </a:p>
          </p:txBody>
        </p:sp>
        <p:pic>
          <p:nvPicPr>
            <p:cNvPr id="332938" name="Picture 139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89413" y="5616575"/>
              <a:ext cx="681037" cy="436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939" name="Picture 140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33675" y="4522788"/>
              <a:ext cx="6794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940" name="Picture 141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14463" y="4545013"/>
              <a:ext cx="681037" cy="436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941" name="Picture 14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0200" y="4829175"/>
              <a:ext cx="6794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942" name="Picture 14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40250" y="4522788"/>
              <a:ext cx="681038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944" name="Picture 14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07075" y="5514975"/>
              <a:ext cx="679450" cy="436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2945" name="Freeform 146"/>
            <p:cNvSpPr>
              <a:spLocks/>
            </p:cNvSpPr>
            <p:nvPr/>
          </p:nvSpPr>
          <p:spPr bwMode="auto">
            <a:xfrm>
              <a:off x="7848600" y="5703888"/>
              <a:ext cx="520700" cy="1587"/>
            </a:xfrm>
            <a:custGeom>
              <a:avLst/>
              <a:gdLst>
                <a:gd name="T0" fmla="*/ 0 w 294"/>
                <a:gd name="T1" fmla="*/ 0 h 1"/>
                <a:gd name="T2" fmla="*/ 2147483647 w 294"/>
                <a:gd name="T3" fmla="*/ 0 h 1"/>
                <a:gd name="T4" fmla="*/ 0 60000 65536"/>
                <a:gd name="T5" fmla="*/ 0 60000 65536"/>
                <a:gd name="T6" fmla="*/ 0 w 294"/>
                <a:gd name="T7" fmla="*/ 0 h 1"/>
                <a:gd name="T8" fmla="*/ 294 w 29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">
                  <a:moveTo>
                    <a:pt x="0" y="0"/>
                  </a:moveTo>
                  <a:cubicBezTo>
                    <a:pt x="49" y="0"/>
                    <a:pt x="233" y="0"/>
                    <a:pt x="294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algn="r"/>
              <a:endParaRPr lang="zh-CN" altLang="en-US"/>
            </a:p>
          </p:txBody>
        </p:sp>
        <p:sp>
          <p:nvSpPr>
            <p:cNvPr id="332946" name="Text Box 147"/>
            <p:cNvSpPr txBox="1">
              <a:spLocks noChangeArrowheads="1"/>
            </p:cNvSpPr>
            <p:nvPr/>
          </p:nvSpPr>
          <p:spPr bwMode="auto">
            <a:xfrm>
              <a:off x="2538413" y="3403600"/>
              <a:ext cx="41116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>
                  <a:ea typeface="黑体" pitchFamily="2" charset="-122"/>
                </a:rPr>
                <a:t>以路由器</a:t>
              </a:r>
              <a:r>
                <a:rPr lang="en-US" altLang="zh-CN" sz="2400">
                  <a:ea typeface="黑体" pitchFamily="2" charset="-122"/>
                </a:rPr>
                <a:t>F</a:t>
              </a:r>
              <a:r>
                <a:rPr lang="zh-CN" altLang="en-US" sz="2400">
                  <a:ea typeface="黑体" pitchFamily="2" charset="-122"/>
                </a:rPr>
                <a:t>为根的最短路径树 </a:t>
              </a:r>
            </a:p>
          </p:txBody>
        </p:sp>
      </p:grpSp>
      <p:sp>
        <p:nvSpPr>
          <p:cNvPr id="332947" name="Text Box 148"/>
          <p:cNvSpPr txBox="1">
            <a:spLocks noChangeArrowheads="1"/>
          </p:cNvSpPr>
          <p:nvPr/>
        </p:nvSpPr>
        <p:spPr bwMode="auto">
          <a:xfrm>
            <a:off x="8316913" y="2492375"/>
            <a:ext cx="4318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09600" indent="-609600">
              <a:lnSpc>
                <a:spcPct val="9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F</a:t>
            </a:r>
          </a:p>
          <a:p>
            <a:pPr marL="609600" indent="-609600">
              <a:lnSpc>
                <a:spcPct val="9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的</a:t>
            </a:r>
          </a:p>
          <a:p>
            <a:pPr marL="609600" indent="-609600">
              <a:lnSpc>
                <a:spcPct val="9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路</a:t>
            </a:r>
          </a:p>
          <a:p>
            <a:pPr marL="609600" indent="-609600">
              <a:lnSpc>
                <a:spcPct val="9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由</a:t>
            </a:r>
          </a:p>
          <a:p>
            <a:pPr marL="609600" indent="-609600">
              <a:lnSpc>
                <a:spcPct val="90000"/>
              </a:lnSpc>
              <a:buClr>
                <a:srgbClr val="FF6600"/>
              </a:buClr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表</a:t>
            </a:r>
          </a:p>
        </p:txBody>
      </p:sp>
      <p:graphicFrame>
        <p:nvGraphicFramePr>
          <p:cNvPr id="332949" name="Group 149"/>
          <p:cNvGraphicFramePr>
            <a:graphicFrameLocks noGrp="1"/>
          </p:cNvGraphicFramePr>
          <p:nvPr/>
        </p:nvGraphicFramePr>
        <p:xfrm>
          <a:off x="6877050" y="2565400"/>
          <a:ext cx="1468438" cy="2386584"/>
        </p:xfrm>
        <a:graphic>
          <a:graphicData uri="http://schemas.openxmlformats.org/drawingml/2006/table">
            <a:tbl>
              <a:tblPr/>
              <a:tblGrid>
                <a:gridCol w="58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Dest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NextHop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L1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D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L2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G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W1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D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D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W3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(direct)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W4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D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(direct)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W6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  <a:ea typeface="黑体" pitchFamily="2" charset="-122"/>
                          <a:cs typeface="Arial" charset="0"/>
                        </a:rPr>
                        <a:t>G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2980" name="Line 181"/>
          <p:cNvSpPr>
            <a:spLocks noChangeShapeType="1"/>
          </p:cNvSpPr>
          <p:nvPr/>
        </p:nvSpPr>
        <p:spPr bwMode="auto">
          <a:xfrm>
            <a:off x="179388" y="3213100"/>
            <a:ext cx="655320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9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Examples of Link State Routing</a:t>
            </a:r>
          </a:p>
        </p:txBody>
      </p:sp>
      <p:sp>
        <p:nvSpPr>
          <p:cNvPr id="334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765175"/>
            <a:ext cx="8496300" cy="5688013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IS-IS (Intermediate System-Intermediate System)</a:t>
            </a:r>
          </a:p>
          <a:p>
            <a:pPr lvl="1" eaLnBrk="1" hangingPunct="1"/>
            <a:r>
              <a:rPr lang="en-US" altLang="zh-CN" sz="1800" dirty="0" err="1"/>
              <a:t>DECnet</a:t>
            </a:r>
            <a:endParaRPr lang="en-US" altLang="zh-CN" sz="1800" dirty="0"/>
          </a:p>
          <a:p>
            <a:pPr lvl="1" eaLnBrk="1" hangingPunct="1"/>
            <a:r>
              <a:rPr lang="en-US" altLang="zh-CN" sz="1800" dirty="0"/>
              <a:t>ISO CLNP</a:t>
            </a:r>
          </a:p>
          <a:p>
            <a:pPr lvl="1" eaLnBrk="1" hangingPunct="1"/>
            <a:r>
              <a:rPr lang="en-US" altLang="zh-CN" sz="1800" dirty="0"/>
              <a:t>IP</a:t>
            </a:r>
          </a:p>
          <a:p>
            <a:pPr lvl="1" eaLnBrk="1" hangingPunct="1"/>
            <a:r>
              <a:rPr lang="en-US" altLang="zh-CN" sz="1800" dirty="0"/>
              <a:t>AppleTalk</a:t>
            </a:r>
          </a:p>
          <a:p>
            <a:pPr lvl="1" eaLnBrk="1" hangingPunct="1"/>
            <a:r>
              <a:rPr lang="en-US" altLang="zh-CN" sz="1800" dirty="0"/>
              <a:t>Novell NLSP (IPX)</a:t>
            </a:r>
          </a:p>
          <a:p>
            <a:pPr lvl="1" eaLnBrk="1" hangingPunct="1"/>
            <a:r>
              <a:rPr lang="en-US" altLang="zh-CN" sz="2000" dirty="0"/>
              <a:t>support multiple network layer protocols at the same time </a:t>
            </a:r>
            <a:endParaRPr lang="en-US" altLang="zh-CN" sz="1800" dirty="0"/>
          </a:p>
          <a:p>
            <a:pPr eaLnBrk="1" hangingPunct="1"/>
            <a:r>
              <a:rPr lang="en-US" altLang="zh-CN" sz="2000" dirty="0"/>
              <a:t>OSPF (Open Shortest Path First)</a:t>
            </a:r>
          </a:p>
          <a:p>
            <a:pPr lvl="1" eaLnBrk="1" hangingPunct="1"/>
            <a:r>
              <a:rPr lang="en-US" altLang="zh-CN" sz="2000" dirty="0"/>
              <a:t>designed several years after IS-IS </a:t>
            </a:r>
            <a:endParaRPr lang="en-US" altLang="zh-CN" sz="1800" dirty="0"/>
          </a:p>
          <a:p>
            <a:pPr lvl="1" eaLnBrk="1" hangingPunct="1"/>
            <a:r>
              <a:rPr lang="en-US" altLang="zh-CN" sz="1800" dirty="0"/>
              <a:t>Only for IP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Hierarchical Routing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Hierarchical Routing (1)</a:t>
            </a:r>
          </a:p>
        </p:txBody>
      </p:sp>
      <p:pic>
        <p:nvPicPr>
          <p:cNvPr id="336898" name="Picture 3" descr="5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055688"/>
            <a:ext cx="7921625" cy="5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Hierarchical Routing (2)</a:t>
            </a:r>
          </a:p>
        </p:txBody>
      </p:sp>
      <p:sp>
        <p:nvSpPr>
          <p:cNvPr id="3379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8340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/>
              <a:t>Consider a subnet with 720 routers.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/>
              <a:t>If there is no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720 routing table entries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/>
              <a:t>If the subnet is partitioned into 24 regions of 30 routers each (Total:53)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30 local entries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23 remote entries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/>
              <a:t>If a three-level hierarchy is chosen, with 8 clusters, each containing 9 regions of 10 routers (Total: 25)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10 entries for local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8 entries for routing to other regions within its own cluster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/>
              <a:t>7 entries for distant clusters</a:t>
            </a:r>
            <a:endParaRPr lang="en-US" altLang="zh-CN"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100">
                <a:solidFill>
                  <a:srgbClr val="993300"/>
                </a:solidFill>
              </a:rPr>
              <a:t>5.3 Congestion Control Algorithms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Issues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44" y="1268760"/>
            <a:ext cx="7104111" cy="453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994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Congestion </a:t>
            </a:r>
          </a:p>
        </p:txBody>
      </p:sp>
      <p:sp>
        <p:nvSpPr>
          <p:cNvPr id="34099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77875" y="692150"/>
            <a:ext cx="7775575" cy="5545138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zh-CN" sz="2400" dirty="0">
                <a:latin typeface="Times New Roman" pitchFamily="18" charset="0"/>
              </a:rPr>
              <a:t>When too much traffic is offered, congestion sets in and performance degrades sharply</a:t>
            </a:r>
          </a:p>
        </p:txBody>
      </p:sp>
      <p:sp>
        <p:nvSpPr>
          <p:cNvPr id="340996" name="Rectangle 5"/>
          <p:cNvSpPr>
            <a:spLocks noChangeArrowheads="1"/>
          </p:cNvSpPr>
          <p:nvPr/>
        </p:nvSpPr>
        <p:spPr bwMode="auto">
          <a:xfrm>
            <a:off x="900113" y="5589588"/>
            <a:ext cx="77755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zh-CN" altLang="en-US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次要因素：突发流量与缓冲队列</a:t>
            </a:r>
            <a:r>
              <a: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太长</a:t>
            </a:r>
            <a:r>
              <a: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太短</a:t>
            </a:r>
            <a:r>
              <a: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)</a:t>
            </a:r>
          </a:p>
          <a:p>
            <a:pPr marL="609600" indent="-6096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          </a:t>
            </a:r>
            <a:r>
              <a:rPr lang="zh-CN" altLang="en-US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慢</a:t>
            </a:r>
            <a:r>
              <a:rPr lang="en-US" altLang="zh-CN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1800" dirty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忙于维护操作，转发操作太慢导致线路容量浪费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1925"/>
            <a:ext cx="8458200" cy="660400"/>
          </a:xfrm>
        </p:spPr>
        <p:txBody>
          <a:bodyPr/>
          <a:lstStyle/>
          <a:p>
            <a:pPr eaLnBrk="1" hangingPunct="1"/>
            <a:r>
              <a:rPr lang="en-US" altLang="zh-CN" sz="4200"/>
              <a:t>Congestion Control &amp; Flow Control</a:t>
            </a:r>
          </a:p>
        </p:txBody>
      </p:sp>
      <p:sp>
        <p:nvSpPr>
          <p:cNvPr id="342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792163"/>
            <a:ext cx="8128000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The difference between congestion control and flow control</a:t>
            </a:r>
          </a:p>
          <a:p>
            <a:pPr lvl="1" eaLnBrk="1" hangingPunct="1"/>
            <a:r>
              <a:rPr lang="en-US" altLang="zh-CN" sz="2000" dirty="0"/>
              <a:t>Congestion control is a global issue</a:t>
            </a:r>
          </a:p>
          <a:p>
            <a:pPr lvl="1" eaLnBrk="1" hangingPunct="1"/>
            <a:r>
              <a:rPr lang="en-US" altLang="zh-CN" sz="2000" dirty="0"/>
              <a:t>Flow control is to make sure that a fast sender cannot continually transmit data faster than the receiver is able to absorb it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Approaches to Congestion Control</a:t>
            </a:r>
            <a:endParaRPr lang="en-US" altLang="zh-CN" sz="34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6511" y="2420888"/>
            <a:ext cx="8229600" cy="3950643"/>
          </a:xfrm>
        </p:spPr>
        <p:txBody>
          <a:bodyPr/>
          <a:lstStyle/>
          <a:p>
            <a:r>
              <a:rPr lang="en-US" altLang="zh-CN" dirty="0"/>
              <a:t>Network Provisioning</a:t>
            </a:r>
          </a:p>
          <a:p>
            <a:r>
              <a:rPr lang="en-US" altLang="zh-CN" dirty="0"/>
              <a:t>Traffic-aware routing</a:t>
            </a:r>
          </a:p>
          <a:p>
            <a:r>
              <a:rPr lang="en-US" altLang="zh-CN" dirty="0"/>
              <a:t>Admission Control</a:t>
            </a:r>
          </a:p>
          <a:p>
            <a:r>
              <a:rPr lang="en-US" altLang="zh-CN" dirty="0"/>
              <a:t>Traffic </a:t>
            </a:r>
            <a:r>
              <a:rPr lang="en-US" altLang="zh-CN" dirty="0" err="1"/>
              <a:t>throtting</a:t>
            </a:r>
            <a:endParaRPr lang="en-US" altLang="zh-CN" dirty="0"/>
          </a:p>
          <a:p>
            <a:r>
              <a:rPr lang="en-US" altLang="zh-CN" dirty="0"/>
              <a:t>Load shedding</a:t>
            </a:r>
            <a:endParaRPr lang="zh-CN" altLang="en-US" dirty="0"/>
          </a:p>
        </p:txBody>
      </p:sp>
      <p:pic>
        <p:nvPicPr>
          <p:cNvPr id="445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884368" cy="12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Traffic-aware Routing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normal routing schemes</a:t>
            </a:r>
          </a:p>
          <a:p>
            <a:pPr lvl="1"/>
            <a:r>
              <a:rPr lang="en-US" altLang="zh-CN" sz="2000" dirty="0"/>
              <a:t>Used fixed link weights</a:t>
            </a:r>
            <a:r>
              <a:rPr lang="zh-CN" altLang="en-US" sz="2000" dirty="0"/>
              <a:t>，</a:t>
            </a:r>
            <a:r>
              <a:rPr lang="en-US" altLang="zh-CN" sz="2000" dirty="0"/>
              <a:t>adapted to changes in topology, but </a:t>
            </a:r>
            <a:r>
              <a:rPr lang="en-US" altLang="zh-CN" sz="2000" dirty="0">
                <a:solidFill>
                  <a:srgbClr val="FF0000"/>
                </a:solidFill>
              </a:rPr>
              <a:t>not</a:t>
            </a:r>
            <a:r>
              <a:rPr lang="en-US" altLang="zh-CN" sz="2000" dirty="0"/>
              <a:t> to changes in load</a:t>
            </a:r>
          </a:p>
          <a:p>
            <a:r>
              <a:rPr lang="en-US" altLang="zh-CN" sz="2400" dirty="0"/>
              <a:t>Traffic-aware Routing </a:t>
            </a:r>
          </a:p>
          <a:p>
            <a:pPr lvl="1"/>
            <a:r>
              <a:rPr lang="en-US" altLang="zh-CN" sz="2000" dirty="0"/>
              <a:t>Set the link weight to </a:t>
            </a:r>
            <a:r>
              <a:rPr lang="en-US" altLang="zh-CN" sz="2000" dirty="0">
                <a:solidFill>
                  <a:srgbClr val="FF0000"/>
                </a:solidFill>
              </a:rPr>
              <a:t>be a function of </a:t>
            </a:r>
            <a:r>
              <a:rPr lang="en-US" altLang="zh-CN" sz="2000" dirty="0"/>
              <a:t>the link bandwidth and propagation delay plus the measured load or average queuing delay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Danger</a:t>
            </a:r>
            <a:r>
              <a:rPr lang="zh-CN" altLang="en-US" sz="2000" dirty="0"/>
              <a:t>： </a:t>
            </a:r>
            <a:r>
              <a:rPr lang="en-US" altLang="zh-CN" sz="2000" dirty="0"/>
              <a:t>routing tables may oscillate wildly, leading to erratic routing and many potential problems</a:t>
            </a:r>
          </a:p>
          <a:p>
            <a:pPr lvl="1"/>
            <a:r>
              <a:rPr lang="en-US" altLang="zh-CN" sz="2000" dirty="0"/>
              <a:t>If load is ignored and only bandwidth and propagation delay are considered, this problem does not occur</a:t>
            </a:r>
          </a:p>
          <a:p>
            <a:pPr lvl="1"/>
            <a:r>
              <a:rPr lang="en-US" altLang="zh-CN" sz="2000" dirty="0"/>
              <a:t>In the Internet routing protocols do </a:t>
            </a:r>
            <a:r>
              <a:rPr lang="en-US" altLang="zh-CN" sz="2000" dirty="0">
                <a:solidFill>
                  <a:srgbClr val="C00000"/>
                </a:solidFill>
              </a:rPr>
              <a:t>not</a:t>
            </a:r>
            <a:r>
              <a:rPr lang="en-US" altLang="zh-CN" sz="2000" dirty="0"/>
              <a:t> generally adjust their routes depending on the load</a:t>
            </a:r>
          </a:p>
        </p:txBody>
      </p:sp>
    </p:spTree>
    <p:extLst>
      <p:ext uri="{BB962C8B-B14F-4D97-AF65-F5344CB8AC3E}">
        <p14:creationId xmlns:p14="http://schemas.microsoft.com/office/powerpoint/2010/main" val="24795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Traffic-aware Routing</a:t>
            </a:r>
            <a:endParaRPr lang="zh-CN" altLang="en-US" dirty="0"/>
          </a:p>
        </p:txBody>
      </p:sp>
      <p:pic>
        <p:nvPicPr>
          <p:cNvPr id="447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8100392" cy="439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71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Admission Control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Widely used in virtual-circuit networks</a:t>
            </a:r>
          </a:p>
          <a:p>
            <a:pPr lvl="1"/>
            <a:r>
              <a:rPr lang="en-US" altLang="zh-CN" sz="2000" dirty="0"/>
              <a:t>Do not set up a new virtual circuit unless the network can carry the added traffic without becoming congested</a:t>
            </a:r>
          </a:p>
          <a:p>
            <a:pPr lvl="1"/>
            <a:r>
              <a:rPr lang="en-US" altLang="zh-CN" sz="2000" dirty="0"/>
              <a:t>Traffic descriptions: described in terms of its rate and shape (</a:t>
            </a:r>
            <a:r>
              <a:rPr lang="en-US" altLang="zh-CN" sz="2000" dirty="0">
                <a:solidFill>
                  <a:srgbClr val="C00000"/>
                </a:solidFill>
              </a:rPr>
              <a:t>leaky bucket or token bucket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Can also be combined with traffic-aware routing by considering routes around traffic hotspots as part of the setup procedure</a:t>
            </a:r>
            <a:endParaRPr lang="zh-CN" altLang="en-US" sz="2000" dirty="0"/>
          </a:p>
        </p:txBody>
      </p:sp>
      <p:pic>
        <p:nvPicPr>
          <p:cNvPr id="448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8514573" cy="29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923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Throttling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When congestion is imminent, the net must tell the senders to throttle back their transmissions and slow down</a:t>
            </a:r>
          </a:p>
          <a:p>
            <a:r>
              <a:rPr lang="en-US" altLang="zh-CN" sz="2000" dirty="0"/>
              <a:t>Routers must determine when congestion is approaching, ideally before it has arrived</a:t>
            </a:r>
          </a:p>
          <a:p>
            <a:pPr lvl="1"/>
            <a:r>
              <a:rPr lang="en-US" altLang="zh-CN" sz="1800" dirty="0"/>
              <a:t>the utilization of the output links</a:t>
            </a:r>
          </a:p>
          <a:p>
            <a:pPr lvl="1"/>
            <a:r>
              <a:rPr lang="en-US" altLang="zh-CN" sz="1800" dirty="0"/>
              <a:t>the buffering of queued packets inside the router</a:t>
            </a:r>
          </a:p>
          <a:p>
            <a:pPr lvl="1"/>
            <a:r>
              <a:rPr lang="en-US" altLang="zh-CN" sz="1800" dirty="0"/>
              <a:t>the number of packets that are lost</a:t>
            </a:r>
          </a:p>
          <a:p>
            <a:pPr marL="457200" lvl="1" indent="0">
              <a:buNone/>
            </a:pPr>
            <a:r>
              <a:rPr lang="zh-CN" altLang="en-US" sz="1800" dirty="0"/>
              <a:t>平均值计算方法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EWMA (Exponentially Weighted Moving Average)</a:t>
            </a:r>
          </a:p>
          <a:p>
            <a:r>
              <a:rPr lang="en-US" altLang="zh-CN" sz="2400" dirty="0"/>
              <a:t>Routers must deliver timely feedback to the senders that are causing the congestion</a:t>
            </a:r>
          </a:p>
          <a:p>
            <a:pPr lvl="1"/>
            <a:r>
              <a:rPr lang="en-US" altLang="zh-CN" sz="2000" dirty="0"/>
              <a:t>Choke packets</a:t>
            </a:r>
          </a:p>
          <a:p>
            <a:pPr lvl="1"/>
            <a:r>
              <a:rPr lang="en-US" altLang="zh-CN" sz="2000" dirty="0"/>
              <a:t>ECN</a:t>
            </a:r>
          </a:p>
          <a:p>
            <a:pPr lvl="1"/>
            <a:r>
              <a:rPr lang="en-US" altLang="zh-CN" sz="2000" dirty="0"/>
              <a:t>Hop-by-Hop backpressure</a:t>
            </a:r>
          </a:p>
        </p:txBody>
      </p:sp>
      <p:pic>
        <p:nvPicPr>
          <p:cNvPr id="449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68960"/>
            <a:ext cx="361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877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Throttling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762001"/>
            <a:ext cx="8443664" cy="1298847"/>
          </a:xfrm>
        </p:spPr>
        <p:txBody>
          <a:bodyPr/>
          <a:lstStyle/>
          <a:p>
            <a:r>
              <a:rPr lang="en-US" altLang="zh-CN" sz="2000" dirty="0"/>
              <a:t>Choke Packets</a:t>
            </a:r>
          </a:p>
          <a:p>
            <a:pPr lvl="1"/>
            <a:r>
              <a:rPr lang="en-US" altLang="zh-CN" sz="1800" dirty="0"/>
              <a:t>router selects a congested packet and sends a choke packet back to the source, giving it the destination found in the packet</a:t>
            </a:r>
          </a:p>
          <a:p>
            <a:pPr marL="457200" lvl="1" indent="0"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Internet SOURCE QUENCH message</a:t>
            </a:r>
            <a:r>
              <a:rPr lang="zh-CN" altLang="en-US" sz="1800" dirty="0">
                <a:solidFill>
                  <a:srgbClr val="C00000"/>
                </a:solidFill>
              </a:rPr>
              <a:t>）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01" y="4869160"/>
            <a:ext cx="7285261" cy="159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A942736-073B-4BED-A3D8-776EB4A8AEAD}"/>
              </a:ext>
            </a:extLst>
          </p:cNvPr>
          <p:cNvSpPr txBox="1">
            <a:spLocks/>
          </p:cNvSpPr>
          <p:nvPr/>
        </p:nvSpPr>
        <p:spPr bwMode="auto">
          <a:xfrm>
            <a:off x="320390" y="2132856"/>
            <a:ext cx="844366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 kern="0" dirty="0"/>
              <a:t>ECN(Explicit Congestion Notification)</a:t>
            </a:r>
          </a:p>
          <a:p>
            <a:pPr lvl="1"/>
            <a:r>
              <a:rPr lang="en-US" altLang="zh-CN" sz="1800" b="1" kern="0" dirty="0">
                <a:solidFill>
                  <a:srgbClr val="C00000"/>
                </a:solidFill>
              </a:rPr>
              <a:t>Router</a:t>
            </a:r>
            <a:r>
              <a:rPr lang="en-US" altLang="zh-CN" sz="1800" kern="0" dirty="0"/>
              <a:t> can tag any packet it forwards (by setting a bit in header) to signal that it is experiencing congestion</a:t>
            </a:r>
          </a:p>
          <a:p>
            <a:pPr lvl="1"/>
            <a:r>
              <a:rPr lang="en-US" altLang="zh-CN" sz="1800" kern="0" dirty="0"/>
              <a:t>When the net delivers the packet, the </a:t>
            </a:r>
            <a:r>
              <a:rPr lang="en-US" altLang="zh-CN" sz="1800" b="1" kern="0" dirty="0">
                <a:solidFill>
                  <a:srgbClr val="C00000"/>
                </a:solidFill>
              </a:rPr>
              <a:t>destination </a:t>
            </a:r>
            <a:r>
              <a:rPr lang="en-US" altLang="zh-CN" sz="1800" kern="0" dirty="0"/>
              <a:t>can note the congestion and inform the sender when it sends a reply packet</a:t>
            </a:r>
          </a:p>
          <a:p>
            <a:pPr lvl="1"/>
            <a:r>
              <a:rPr lang="en-US" altLang="zh-CN" sz="1800" kern="0" dirty="0"/>
              <a:t>The </a:t>
            </a:r>
            <a:r>
              <a:rPr lang="en-US" altLang="zh-CN" sz="1800" b="1" kern="0" dirty="0">
                <a:solidFill>
                  <a:srgbClr val="C00000"/>
                </a:solidFill>
              </a:rPr>
              <a:t>sender</a:t>
            </a:r>
            <a:r>
              <a:rPr lang="en-US" altLang="zh-CN" sz="1800" kern="0" dirty="0"/>
              <a:t> can then throttle its transmissions as before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altLang="zh-CN" sz="1800" kern="0" dirty="0">
                <a:solidFill>
                  <a:srgbClr val="C00000"/>
                </a:solidFill>
              </a:rPr>
              <a:t>(Two bits in IP header are used to record whether the packet has experienced congestion)</a:t>
            </a:r>
          </a:p>
        </p:txBody>
      </p:sp>
    </p:spTree>
    <p:extLst>
      <p:ext uri="{BB962C8B-B14F-4D97-AF65-F5344CB8AC3E}">
        <p14:creationId xmlns:p14="http://schemas.microsoft.com/office/powerpoint/2010/main" val="11695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Traffic Throttling (3)</a:t>
            </a:r>
          </a:p>
        </p:txBody>
      </p:sp>
      <p:sp>
        <p:nvSpPr>
          <p:cNvPr id="3584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7924800" cy="56546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Hop-by-Hop Choke Packets</a:t>
            </a:r>
          </a:p>
          <a:p>
            <a:pPr lvl="1" eaLnBrk="1" hangingPunct="1"/>
            <a:r>
              <a:rPr lang="en-US" altLang="zh-CN" sz="2000" dirty="0"/>
              <a:t>Problem of sending a choke packet to the source</a:t>
            </a:r>
          </a:p>
          <a:p>
            <a:pPr lvl="2" eaLnBrk="1" hangingPunct="1"/>
            <a:r>
              <a:rPr lang="en-US" altLang="zh-CN" sz="2000" dirty="0"/>
              <a:t>High speed</a:t>
            </a:r>
          </a:p>
          <a:p>
            <a:pPr lvl="2" eaLnBrk="1" hangingPunct="1"/>
            <a:r>
              <a:rPr lang="en-US" altLang="zh-CN" sz="2000" dirty="0"/>
              <a:t>Over long distance</a:t>
            </a:r>
          </a:p>
          <a:p>
            <a:pPr lvl="1" eaLnBrk="1" hangingPunct="1"/>
            <a:endParaRPr lang="en-US" altLang="zh-CN" sz="2000" dirty="0"/>
          </a:p>
          <a:p>
            <a:pPr marL="400050" lvl="1" indent="0" eaLnBrk="1" hangingPunct="1">
              <a:buNone/>
            </a:pPr>
            <a:endParaRPr lang="en-US" altLang="zh-CN" sz="2000" dirty="0"/>
          </a:p>
          <a:p>
            <a:pPr marL="400050" lvl="1" indent="0" eaLnBrk="1" hangingPunct="1">
              <a:buNone/>
            </a:pPr>
            <a:endParaRPr lang="en-US" altLang="zh-CN" sz="2000" dirty="0"/>
          </a:p>
          <a:p>
            <a:pPr marL="400050" lvl="1" indent="0" eaLnBrk="1" hangingPunct="1">
              <a:buNone/>
            </a:pPr>
            <a:endParaRPr lang="en-US" altLang="zh-CN" sz="2000" dirty="0"/>
          </a:p>
          <a:p>
            <a:pPr lvl="1" eaLnBrk="1" hangingPunct="1"/>
            <a:r>
              <a:rPr lang="en-US" altLang="zh-CN" sz="2000" dirty="0"/>
              <a:t>Have the choke packet take effect at every hop it passes through</a:t>
            </a:r>
          </a:p>
          <a:p>
            <a:pPr lvl="2" eaLnBrk="1" hangingPunct="1"/>
            <a:r>
              <a:rPr lang="en-US" altLang="zh-CN" sz="2000" dirty="0"/>
              <a:t>Provide quick relief at the point of congestion at the price of using up </a:t>
            </a:r>
            <a:r>
              <a:rPr lang="en-US" altLang="zh-CN" sz="2000" dirty="0">
                <a:solidFill>
                  <a:srgbClr val="993300"/>
                </a:solidFill>
              </a:rPr>
              <a:t>more buffers upstream</a:t>
            </a:r>
            <a:r>
              <a:rPr lang="en-US" altLang="zh-CN" sz="2000" dirty="0"/>
              <a:t> </a:t>
            </a:r>
          </a:p>
        </p:txBody>
      </p:sp>
      <p:graphicFrame>
        <p:nvGraphicFramePr>
          <p:cNvPr id="358431" name="Object 3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06809519"/>
              </p:ext>
            </p:extLst>
          </p:nvPr>
        </p:nvGraphicFramePr>
        <p:xfrm>
          <a:off x="4788024" y="1741890"/>
          <a:ext cx="2880320" cy="205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5" name="Visio" r:id="rId3" imgW="4334400" imgH="2850120" progId="">
                  <p:embed/>
                </p:oleObj>
              </mc:Choice>
              <mc:Fallback>
                <p:oleObj name="Visio" r:id="rId3" imgW="4334400" imgH="2850120" progId="">
                  <p:embed/>
                  <p:pic>
                    <p:nvPicPr>
                      <p:cNvPr id="0" name="Picture 1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741890"/>
                        <a:ext cx="2880320" cy="20533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323850"/>
            <a:ext cx="3790950" cy="1695450"/>
          </a:xfrm>
        </p:spPr>
        <p:txBody>
          <a:bodyPr/>
          <a:lstStyle/>
          <a:p>
            <a:pPr eaLnBrk="1" hangingPunct="1"/>
            <a:r>
              <a:rPr lang="en-US" altLang="zh-CN"/>
              <a:t>Hop-by-Hop Choke Packets</a:t>
            </a:r>
          </a:p>
        </p:txBody>
      </p:sp>
      <p:sp>
        <p:nvSpPr>
          <p:cNvPr id="359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818" y="2852936"/>
            <a:ext cx="3831282" cy="79208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1600" dirty="0">
                <a:solidFill>
                  <a:schemeClr val="accent2"/>
                </a:solidFill>
              </a:rPr>
              <a:t>(a)</a:t>
            </a:r>
            <a:r>
              <a:rPr lang="en-US" altLang="zh-CN" sz="1600" dirty="0"/>
              <a:t> A choke packet that affects only the source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600" dirty="0"/>
          </a:p>
        </p:txBody>
      </p:sp>
      <p:pic>
        <p:nvPicPr>
          <p:cNvPr id="359427" name="Picture 4" descr="5-28"/>
          <p:cNvPicPr>
            <a:picLocks noChangeAspect="1" noChangeArrowheads="1"/>
          </p:cNvPicPr>
          <p:nvPr/>
        </p:nvPicPr>
        <p:blipFill rotWithShape="1">
          <a:blip r:embed="rId2"/>
          <a:srcRect r="42752"/>
          <a:stretch/>
        </p:blipFill>
        <p:spPr bwMode="auto">
          <a:xfrm>
            <a:off x="4610100" y="247650"/>
            <a:ext cx="2410172" cy="620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049CD96-318E-40FE-B6C6-1F393F84F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18" y="3707161"/>
            <a:ext cx="383128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600" kern="0" dirty="0">
                <a:solidFill>
                  <a:schemeClr val="accent2"/>
                </a:solidFill>
              </a:rPr>
              <a:t>(b)</a:t>
            </a:r>
            <a:r>
              <a:rPr lang="en-US" altLang="zh-CN" sz="1600" kern="0" dirty="0"/>
              <a:t> A choke packet that affects each hop it passes through</a:t>
            </a:r>
          </a:p>
        </p:txBody>
      </p:sp>
      <p:pic>
        <p:nvPicPr>
          <p:cNvPr id="6" name="Picture 4" descr="5-28">
            <a:extLst>
              <a:ext uri="{FF2B5EF4-FFF2-40B4-BE49-F238E27FC236}">
                <a16:creationId xmlns:a16="http://schemas.microsoft.com/office/drawing/2014/main" id="{DBD0B7E8-FBBA-4C02-80AE-C4FAFEC18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6443"/>
          <a:stretch/>
        </p:blipFill>
        <p:spPr bwMode="auto">
          <a:xfrm>
            <a:off x="7020272" y="271462"/>
            <a:ext cx="1833786" cy="625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Network Layer Design Issues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5545138"/>
          </a:xfrm>
        </p:spPr>
        <p:txBody>
          <a:bodyPr/>
          <a:lstStyle/>
          <a:p>
            <a:pPr eaLnBrk="1" hangingPunct="1"/>
            <a:r>
              <a:rPr lang="en-US" altLang="zh-CN"/>
              <a:t>Services Provided to Transport Layer</a:t>
            </a:r>
          </a:p>
          <a:p>
            <a:pPr eaLnBrk="1" hangingPunct="1"/>
            <a:r>
              <a:rPr lang="en-US" altLang="zh-CN"/>
              <a:t>Internal Organization of Network Layer</a:t>
            </a:r>
          </a:p>
          <a:p>
            <a:pPr eaLnBrk="1" hangingPunct="1"/>
            <a:endParaRPr lang="en-US" altLang="zh-CN"/>
          </a:p>
        </p:txBody>
      </p:sp>
      <p:pic>
        <p:nvPicPr>
          <p:cNvPr id="22531" name="Picture 4" descr="5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57400"/>
            <a:ext cx="8785225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762000" y="5334000"/>
            <a:ext cx="7950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600">
                <a:latin typeface="Times New Roman" pitchFamily="18" charset="0"/>
                <a:ea typeface="楷体_GB2312" pitchFamily="49" charset="-122"/>
              </a:rPr>
              <a:t>Store-and-Forward Packet Switching</a:t>
            </a:r>
            <a:r>
              <a:rPr lang="en-US" altLang="zh-CN" sz="3400">
                <a:solidFill>
                  <a:srgbClr val="CC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Loading Shedding (1)</a:t>
            </a:r>
          </a:p>
        </p:txBody>
      </p:sp>
      <p:sp>
        <p:nvSpPr>
          <p:cNvPr id="361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765175"/>
            <a:ext cx="8496300" cy="609282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Loading Shedding</a:t>
            </a:r>
          </a:p>
          <a:p>
            <a:pPr lvl="1" eaLnBrk="1" hangingPunct="1"/>
            <a:r>
              <a:rPr lang="en-US" altLang="zh-CN" sz="2000" dirty="0"/>
              <a:t>When routers are being inundated by packets, just throw them away</a:t>
            </a:r>
          </a:p>
          <a:p>
            <a:pPr eaLnBrk="1" hangingPunct="1"/>
            <a:r>
              <a:rPr lang="en-US" altLang="zh-CN" sz="2400" dirty="0"/>
              <a:t>Policies</a:t>
            </a:r>
          </a:p>
          <a:p>
            <a:pPr lvl="1" eaLnBrk="1" hangingPunct="1"/>
            <a:r>
              <a:rPr lang="en-US" altLang="zh-CN" sz="2000" dirty="0"/>
              <a:t>Wine &amp; Milk </a:t>
            </a:r>
          </a:p>
          <a:p>
            <a:pPr lvl="2" eaLnBrk="1" hangingPunct="1"/>
            <a:r>
              <a:rPr lang="en-US" altLang="zh-CN" sz="2000" dirty="0"/>
              <a:t>E.g. file transfer, multimedia</a:t>
            </a:r>
          </a:p>
          <a:p>
            <a:pPr lvl="1" eaLnBrk="1" hangingPunct="1"/>
            <a:r>
              <a:rPr lang="en-US" altLang="zh-CN" sz="2000" dirty="0"/>
              <a:t>Requires cooperation from the senders </a:t>
            </a:r>
          </a:p>
          <a:p>
            <a:pPr lvl="1" eaLnBrk="1" hangingPunct="1"/>
            <a:r>
              <a:rPr lang="en-US" altLang="zh-CN" sz="2000" dirty="0"/>
              <a:t>Packet priority</a:t>
            </a:r>
          </a:p>
          <a:p>
            <a:pPr lvl="2" eaLnBrk="1" hangingPunct="1"/>
            <a:r>
              <a:rPr lang="en-US" altLang="zh-CN" sz="2000" dirty="0"/>
              <a:t>E.g. algorithms for compressing video, …</a:t>
            </a:r>
          </a:p>
          <a:p>
            <a:pPr lvl="2" eaLnBrk="1" hangingPunct="1"/>
            <a:r>
              <a:rPr lang="en-US" altLang="zh-CN" sz="2000" dirty="0"/>
              <a:t>The low-priority packets being cheaper to send than the high-priority ones, … </a:t>
            </a:r>
          </a:p>
          <a:p>
            <a:pPr lvl="2" eaLnBrk="1" hangingPunct="1"/>
            <a:r>
              <a:rPr lang="en-US" altLang="zh-CN" sz="2000" dirty="0"/>
              <a:t>Allow hosts to exceed the limits specified in agreement, but all excess traffic must be marked as low priority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Loading Shedding (2)</a:t>
            </a:r>
          </a:p>
        </p:txBody>
      </p:sp>
      <p:sp>
        <p:nvSpPr>
          <p:cNvPr id="362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764704"/>
            <a:ext cx="8389937" cy="5654675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RED (Random Early Detection)</a:t>
            </a:r>
          </a:p>
          <a:p>
            <a:pPr lvl="1" eaLnBrk="1" hangingPunct="1"/>
            <a:r>
              <a:rPr lang="en-US" altLang="zh-CN" sz="1800" dirty="0"/>
              <a:t>Drop packets before situation becomes hopeless</a:t>
            </a:r>
          </a:p>
          <a:p>
            <a:pPr lvl="2" eaLnBrk="1" hangingPunct="1"/>
            <a:r>
              <a:rPr lang="en-US" altLang="zh-CN" sz="1800" dirty="0"/>
              <a:t>When the average queue length on some line exceeds a threshold (be congested),  action is taken</a:t>
            </a:r>
          </a:p>
          <a:p>
            <a:pPr lvl="1" eaLnBrk="1" hangingPunct="1"/>
            <a:r>
              <a:rPr lang="en-US" altLang="en-US" sz="1800" dirty="0"/>
              <a:t>How should router tell source about </a:t>
            </a:r>
            <a:r>
              <a:rPr lang="en-US" altLang="zh-CN" sz="1800" dirty="0"/>
              <a:t>the </a:t>
            </a:r>
            <a:r>
              <a:rPr lang="en-US" altLang="en-US" sz="1800" dirty="0"/>
              <a:t>problem? </a:t>
            </a:r>
            <a:r>
              <a:rPr lang="en-US" altLang="zh-CN" sz="1800" dirty="0"/>
              <a:t> </a:t>
            </a:r>
          </a:p>
          <a:p>
            <a:pPr lvl="2" eaLnBrk="1" hangingPunct="1"/>
            <a:r>
              <a:rPr lang="en-US" altLang="zh-CN" sz="1800" dirty="0"/>
              <a:t>Send a choke packet</a:t>
            </a:r>
          </a:p>
          <a:p>
            <a:pPr lvl="2" eaLnBrk="1" hangingPunct="1"/>
            <a:r>
              <a:rPr lang="en-US" altLang="zh-CN" sz="1800" dirty="0"/>
              <a:t>Just discard the selected packet</a:t>
            </a:r>
          </a:p>
          <a:p>
            <a:pPr lvl="1" eaLnBrk="1" hangingPunct="1"/>
            <a:r>
              <a:rPr lang="en-US" altLang="zh-CN" sz="1800" dirty="0"/>
              <a:t>Sources respond to lost packets by slowing down their transmission rate</a:t>
            </a:r>
          </a:p>
          <a:p>
            <a:pPr lvl="2" eaLnBrk="1" hangingPunct="1"/>
            <a:r>
              <a:rPr lang="en-US" altLang="zh-CN" sz="1800" dirty="0"/>
              <a:t>Only works when sources respond to lost packets by slowing down their transmission rate</a:t>
            </a:r>
          </a:p>
          <a:p>
            <a:r>
              <a:rPr lang="en-US" altLang="zh-CN" sz="2000" dirty="0"/>
              <a:t>ECN &amp; RED </a:t>
            </a:r>
          </a:p>
          <a:p>
            <a:pPr lvl="1"/>
            <a:r>
              <a:rPr lang="en-US" altLang="zh-CN" sz="1800" dirty="0"/>
              <a:t>RED routers improve performance compared to routers that drop packets only when buffers are full</a:t>
            </a:r>
          </a:p>
          <a:p>
            <a:pPr lvl="1"/>
            <a:r>
              <a:rPr lang="en-US" altLang="zh-CN" sz="1800" dirty="0"/>
              <a:t>ECN is the preferred option, it delivers a congestion signal explicitly rather than as a loss; RED is used when hosts cannot receive explicit signals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6300">
                <a:solidFill>
                  <a:srgbClr val="993300"/>
                </a:solidFill>
              </a:rPr>
              <a:t>5.4 Quality of Service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Four Primary Parameters</a:t>
            </a:r>
          </a:p>
        </p:txBody>
      </p:sp>
      <p:sp>
        <p:nvSpPr>
          <p:cNvPr id="366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792163"/>
            <a:ext cx="7450137" cy="5654675"/>
          </a:xfrm>
        </p:spPr>
        <p:txBody>
          <a:bodyPr/>
          <a:lstStyle/>
          <a:p>
            <a:pPr eaLnBrk="1" hangingPunct="1"/>
            <a:r>
              <a:rPr lang="en-US" altLang="zh-CN"/>
              <a:t>Reliability</a:t>
            </a:r>
          </a:p>
          <a:p>
            <a:pPr eaLnBrk="1" hangingPunct="1"/>
            <a:r>
              <a:rPr lang="en-US" altLang="zh-CN"/>
              <a:t>Delay</a:t>
            </a:r>
          </a:p>
          <a:p>
            <a:pPr eaLnBrk="1" hangingPunct="1"/>
            <a:r>
              <a:rPr lang="en-US" altLang="zh-CN"/>
              <a:t>Jitter</a:t>
            </a:r>
          </a:p>
          <a:p>
            <a:pPr eaLnBrk="1" hangingPunct="1"/>
            <a:r>
              <a:rPr lang="en-US" altLang="zh-CN"/>
              <a:t>Bandwidth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Requirements</a:t>
            </a:r>
          </a:p>
        </p:txBody>
      </p:sp>
      <p:sp>
        <p:nvSpPr>
          <p:cNvPr id="367618" name="Text Box 3"/>
          <p:cNvSpPr txBox="1">
            <a:spLocks noChangeArrowheads="1"/>
          </p:cNvSpPr>
          <p:nvPr/>
        </p:nvSpPr>
        <p:spPr bwMode="auto">
          <a:xfrm>
            <a:off x="3457575" y="2479675"/>
            <a:ext cx="1477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</a:rPr>
              <a:t>5-30</a:t>
            </a:r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4" y="708025"/>
            <a:ext cx="8247063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4200"/>
              <a:t>Traffic Shaping</a:t>
            </a:r>
          </a:p>
        </p:txBody>
      </p:sp>
      <p:sp>
        <p:nvSpPr>
          <p:cNvPr id="3706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Host emits the packets irregularly, which may cause congestion to occur in network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Service Level Agreement (SLA)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Between the user and the subnet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The user: traffic shaping reduces congestion and helps carrier live up to its promise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The carrier: traffic policing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FF0000"/>
                </a:solidFill>
              </a:rPr>
              <a:t>CAR</a:t>
            </a:r>
            <a:r>
              <a:rPr lang="en-US" altLang="zh-CN" sz="2000" dirty="0"/>
              <a:t>: Committed Access Rate)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Traffic shaping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Regulate the average rate and </a:t>
            </a:r>
            <a:r>
              <a:rPr lang="en-US" altLang="zh-CN" sz="2000" dirty="0" err="1"/>
              <a:t>burstiness</a:t>
            </a:r>
            <a:r>
              <a:rPr lang="en-US" altLang="zh-CN" sz="2000" dirty="0"/>
              <a:t> of data transmission, smooth out the traffic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Traffic Policing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Monitoring a traffic 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Packets in excess of the agreed pattern might be dropped or marked as having lower priority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503237"/>
          </a:xfrm>
        </p:spPr>
        <p:txBody>
          <a:bodyPr/>
          <a:lstStyle/>
          <a:p>
            <a:pPr eaLnBrk="1" hangingPunct="1"/>
            <a:r>
              <a:rPr lang="en-US" altLang="zh-CN" sz="4600" dirty="0"/>
              <a:t>The Bucket Algorithm</a:t>
            </a:r>
          </a:p>
        </p:txBody>
      </p:sp>
      <p:pic>
        <p:nvPicPr>
          <p:cNvPr id="452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268760"/>
            <a:ext cx="76295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The Leaky Bucket Algorithm</a:t>
            </a:r>
          </a:p>
        </p:txBody>
      </p:sp>
      <p:sp>
        <p:nvSpPr>
          <p:cNvPr id="372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2" y="898525"/>
            <a:ext cx="8155185" cy="4978747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Turns an uneven flow of packets into an even flow </a:t>
            </a:r>
          </a:p>
          <a:p>
            <a:pPr lvl="1" eaLnBrk="1" hangingPunct="1"/>
            <a:r>
              <a:rPr lang="en-US" altLang="zh-CN" sz="2000" dirty="0">
                <a:solidFill>
                  <a:srgbClr val="FF0000"/>
                </a:solidFill>
              </a:rPr>
              <a:t>Smoothing out bursts</a:t>
            </a:r>
          </a:p>
          <a:p>
            <a:pPr lvl="1" eaLnBrk="1" hangingPunct="1"/>
            <a:r>
              <a:rPr lang="en-US" altLang="zh-CN" sz="2000" dirty="0"/>
              <a:t>Reducing the chances of congestion</a:t>
            </a:r>
          </a:p>
          <a:p>
            <a:pPr marL="514350" indent="-457200" eaLnBrk="1" hangingPunct="1"/>
            <a:r>
              <a:rPr lang="en-US" altLang="zh-CN" sz="2400" dirty="0"/>
              <a:t>Bucket can be used to shape or police packets entering the network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If a packet arrives when the bucket is full</a:t>
            </a:r>
            <a:r>
              <a:rPr lang="zh-CN" altLang="en-US" sz="2000" dirty="0"/>
              <a:t>， </a:t>
            </a:r>
            <a:r>
              <a:rPr lang="en-US" altLang="zh-CN" sz="2000" dirty="0"/>
              <a:t>the packet must be queued until enough water leaks out to hold it </a:t>
            </a:r>
            <a:r>
              <a:rPr lang="zh-CN" altLang="en-US" sz="2000" dirty="0"/>
              <a:t>（</a:t>
            </a:r>
            <a:r>
              <a:rPr lang="en-US" altLang="zh-CN" sz="2000" dirty="0"/>
              <a:t>host</a:t>
            </a:r>
            <a:r>
              <a:rPr lang="zh-CN" altLang="en-US" sz="2000" dirty="0"/>
              <a:t> </a:t>
            </a:r>
            <a:r>
              <a:rPr lang="en-US" altLang="zh-CN" sz="2000" dirty="0"/>
              <a:t>shapes its traffic) or be discarded (network polices traffic)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Token Bucket Algorithm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836712"/>
            <a:ext cx="867568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61925"/>
            <a:ext cx="8023423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Length of Maximum Rate Burst </a:t>
            </a:r>
          </a:p>
        </p:txBody>
      </p:sp>
      <p:sp>
        <p:nvSpPr>
          <p:cNvPr id="3788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burst length </a:t>
            </a:r>
            <a:r>
              <a:rPr lang="en-US" altLang="zh-CN" sz="2400" b="1" dirty="0">
                <a:solidFill>
                  <a:srgbClr val="993300"/>
                </a:solidFill>
              </a:rPr>
              <a:t>S</a:t>
            </a:r>
            <a:r>
              <a:rPr lang="en-US" altLang="zh-CN" sz="2400" dirty="0"/>
              <a:t> sec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token bucket capacity </a:t>
            </a:r>
            <a:r>
              <a:rPr lang="en-US" altLang="zh-CN" sz="2400" b="1" dirty="0">
                <a:solidFill>
                  <a:srgbClr val="993300"/>
                </a:solidFill>
              </a:rPr>
              <a:t>B</a:t>
            </a:r>
            <a:r>
              <a:rPr lang="en-US" altLang="zh-CN" sz="2400" dirty="0"/>
              <a:t> bytes</a:t>
            </a: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sz="2400" dirty="0"/>
              <a:t>token arrival rate </a:t>
            </a:r>
            <a:r>
              <a:rPr lang="en-US" altLang="zh-CN" sz="2400" b="1" dirty="0">
                <a:solidFill>
                  <a:srgbClr val="993300"/>
                </a:solidFill>
              </a:rPr>
              <a:t>R </a:t>
            </a:r>
            <a:r>
              <a:rPr lang="en-US" altLang="zh-CN" sz="2400" dirty="0"/>
              <a:t>bytes/sec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maximum output rate </a:t>
            </a:r>
            <a:r>
              <a:rPr lang="en-US" altLang="zh-CN" sz="2400" b="1" dirty="0">
                <a:solidFill>
                  <a:srgbClr val="993300"/>
                </a:solidFill>
              </a:rPr>
              <a:t>M</a:t>
            </a:r>
            <a:r>
              <a:rPr lang="en-US" altLang="zh-CN" sz="2400" dirty="0"/>
              <a:t> bytes/sec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	      </a:t>
            </a:r>
            <a:r>
              <a:rPr lang="en-US" altLang="zh-CN" sz="2400" b="1" dirty="0">
                <a:solidFill>
                  <a:srgbClr val="993300"/>
                </a:solidFill>
              </a:rPr>
              <a:t>B</a:t>
            </a:r>
            <a:r>
              <a:rPr lang="en-US" altLang="zh-CN" sz="2400" dirty="0"/>
              <a:t> +</a:t>
            </a:r>
            <a:r>
              <a:rPr lang="en-US" altLang="zh-CN" sz="2400" b="1" dirty="0">
                <a:solidFill>
                  <a:srgbClr val="993300"/>
                </a:solidFill>
              </a:rPr>
              <a:t> RS </a:t>
            </a:r>
            <a:r>
              <a:rPr lang="en-US" altLang="zh-CN" sz="2400" dirty="0"/>
              <a:t>= </a:t>
            </a:r>
            <a:r>
              <a:rPr lang="en-US" altLang="zh-CN" sz="2400" b="1" dirty="0">
                <a:solidFill>
                  <a:srgbClr val="993300"/>
                </a:solidFill>
              </a:rPr>
              <a:t>MS</a:t>
            </a: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sz="2400" dirty="0"/>
              <a:t>         </a:t>
            </a:r>
            <a:r>
              <a:rPr lang="en-US" altLang="zh-CN" sz="2400" b="1" dirty="0">
                <a:solidFill>
                  <a:srgbClr val="993300"/>
                </a:solidFill>
              </a:rPr>
              <a:t>S</a:t>
            </a:r>
            <a:r>
              <a:rPr lang="en-US" altLang="zh-CN" sz="2400" dirty="0"/>
              <a:t> = </a:t>
            </a:r>
            <a:r>
              <a:rPr lang="en-US" altLang="zh-CN" sz="2400" b="1" dirty="0">
                <a:solidFill>
                  <a:srgbClr val="993300"/>
                </a:solidFill>
              </a:rPr>
              <a:t>B</a:t>
            </a:r>
            <a:r>
              <a:rPr lang="en-US" altLang="zh-CN" sz="2400" dirty="0"/>
              <a:t>/(</a:t>
            </a:r>
            <a:r>
              <a:rPr lang="en-US" altLang="zh-CN" sz="2400" b="1" dirty="0">
                <a:solidFill>
                  <a:srgbClr val="993300"/>
                </a:solidFill>
              </a:rPr>
              <a:t>M</a:t>
            </a:r>
            <a:r>
              <a:rPr lang="en-US" altLang="zh-CN" sz="2400" dirty="0"/>
              <a:t> -</a:t>
            </a:r>
            <a:r>
              <a:rPr lang="en-US" altLang="zh-CN" sz="2400" b="1" dirty="0">
                <a:solidFill>
                  <a:srgbClr val="993300"/>
                </a:solidFill>
              </a:rPr>
              <a:t> R</a:t>
            </a:r>
            <a:r>
              <a:rPr lang="en-US" altLang="zh-CN" sz="2400" dirty="0"/>
              <a:t> )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B=9600KB, M = 125 MB/s, R=25 MB/s</a:t>
            </a: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400" dirty="0"/>
              <a:t>S=9600/(125 – 25)=96 </a:t>
            </a:r>
            <a:r>
              <a:rPr lang="en-US" altLang="zh-CN" sz="2400" dirty="0" err="1"/>
              <a:t>ms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/>
              <a:t>*</a:t>
            </a:r>
            <a:r>
              <a:rPr lang="zh-CN" altLang="zh-CN"/>
              <a:t>突发</a:t>
            </a:r>
            <a:r>
              <a:rPr lang="zh-CN" altLang="zh-CN" dirty="0"/>
              <a:t>速率为</a:t>
            </a:r>
            <a:r>
              <a:rPr lang="en-US" altLang="zh-CN" dirty="0"/>
              <a:t>10Mbps</a:t>
            </a:r>
            <a:r>
              <a:rPr lang="zh-CN" altLang="zh-CN" dirty="0"/>
              <a:t>的一台主机通过一个令牌桶进行流量调整。令牌桶的令牌到达速率为</a:t>
            </a:r>
            <a:r>
              <a:rPr lang="en-US" altLang="zh-CN" dirty="0"/>
              <a:t>2Mbps</a:t>
            </a:r>
            <a:r>
              <a:rPr lang="zh-CN" altLang="zh-CN" dirty="0"/>
              <a:t>，令牌桶的初始容量为</a:t>
            </a:r>
            <a:r>
              <a:rPr lang="en-US" altLang="zh-CN" dirty="0"/>
              <a:t>8Mb</a:t>
            </a:r>
            <a:r>
              <a:rPr lang="zh-CN" altLang="zh-CN" dirty="0"/>
              <a:t>。请问该主机以</a:t>
            </a:r>
            <a:r>
              <a:rPr lang="en-US" altLang="zh-CN" dirty="0"/>
              <a:t>10Mbps</a:t>
            </a:r>
            <a:r>
              <a:rPr lang="zh-CN" altLang="zh-CN" dirty="0"/>
              <a:t>速率可以传输多长时间？</a:t>
            </a:r>
          </a:p>
          <a:p>
            <a:endParaRPr lang="zh-CN" altLang="zh-CN" dirty="0"/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61925"/>
            <a:ext cx="8181975" cy="660400"/>
          </a:xfrm>
        </p:spPr>
        <p:txBody>
          <a:bodyPr/>
          <a:lstStyle/>
          <a:p>
            <a:pPr eaLnBrk="1" hangingPunct="1"/>
            <a:r>
              <a:rPr lang="en-US" altLang="zh-CN"/>
              <a:t>Services Provided to Transport Layer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5545138"/>
          </a:xfrm>
        </p:spPr>
        <p:txBody>
          <a:bodyPr/>
          <a:lstStyle/>
          <a:p>
            <a:pPr eaLnBrk="1" hangingPunct="1"/>
            <a:r>
              <a:rPr lang="en-US" altLang="zh-CN" sz="2400"/>
              <a:t>Design Goal</a:t>
            </a:r>
          </a:p>
          <a:p>
            <a:pPr lvl="1" eaLnBrk="1" hangingPunct="1"/>
            <a:r>
              <a:rPr lang="en-US" altLang="zh-CN" sz="2000"/>
              <a:t>The transport layer should be shielded from the number, type, and topology of the routers present</a:t>
            </a:r>
          </a:p>
          <a:p>
            <a:pPr lvl="1" eaLnBrk="1" hangingPunct="1"/>
            <a:r>
              <a:rPr lang="en-US" altLang="zh-CN" sz="2000"/>
              <a:t>The network addresses made available to the transport layer should use a uniform numbering plan, even across LANs and WANs</a:t>
            </a:r>
          </a:p>
          <a:p>
            <a:pPr eaLnBrk="1" hangingPunct="1"/>
            <a:r>
              <a:rPr lang="en-US" altLang="zh-CN" sz="2400"/>
              <a:t>Two classes service</a:t>
            </a:r>
          </a:p>
          <a:p>
            <a:pPr lvl="1" eaLnBrk="1" hangingPunct="1"/>
            <a:r>
              <a:rPr lang="en-US" altLang="zh-CN" sz="2000"/>
              <a:t>Connection-Oriented Service (Virtual Circuit)</a:t>
            </a:r>
          </a:p>
          <a:p>
            <a:pPr lvl="1" eaLnBrk="1" hangingPunct="1"/>
            <a:r>
              <a:rPr lang="en-US" altLang="zh-CN" sz="2000"/>
              <a:t>Connectionless Service (Datagram)</a:t>
            </a:r>
          </a:p>
          <a:p>
            <a:pPr lvl="1" eaLnBrk="1" hangingPunct="1"/>
            <a:endParaRPr lang="en-US" altLang="zh-CN" sz="2000"/>
          </a:p>
          <a:p>
            <a:pPr eaLnBrk="1" hangingPunct="1"/>
            <a:endParaRPr lang="en-US" altLang="zh-CN"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Packet Scheduling </a:t>
            </a:r>
          </a:p>
        </p:txBody>
      </p:sp>
      <p:sp>
        <p:nvSpPr>
          <p:cNvPr id="3819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92150"/>
            <a:ext cx="8748712" cy="5545162"/>
          </a:xfrm>
        </p:spPr>
        <p:txBody>
          <a:bodyPr/>
          <a:lstStyle/>
          <a:p>
            <a:pPr marL="609600" indent="-609600" eaLnBrk="1" hangingPunct="1"/>
            <a:r>
              <a:rPr lang="en-US" altLang="zh-CN" sz="2400" dirty="0"/>
              <a:t>Resources can be reserved for different flows</a:t>
            </a:r>
          </a:p>
          <a:p>
            <a:pPr lvl="1" eaLnBrk="1" hangingPunct="1"/>
            <a:r>
              <a:rPr lang="en-US" altLang="zh-CN" sz="2000" dirty="0"/>
              <a:t>Bandwidth</a:t>
            </a:r>
          </a:p>
          <a:p>
            <a:pPr lvl="1" eaLnBrk="1" hangingPunct="1"/>
            <a:r>
              <a:rPr lang="en-US" altLang="zh-CN" sz="2000" dirty="0"/>
              <a:t>Buffer space</a:t>
            </a:r>
          </a:p>
          <a:p>
            <a:pPr lvl="1" eaLnBrk="1" hangingPunct="1"/>
            <a:r>
              <a:rPr lang="en-US" altLang="zh-CN" sz="2000" dirty="0"/>
              <a:t>CPU cycles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Algorithms</a:t>
            </a:r>
          </a:p>
          <a:p>
            <a:pPr lvl="1" eaLnBrk="1" hangingPunct="1"/>
            <a:r>
              <a:rPr lang="en-US" altLang="zh-CN" sz="2000" dirty="0"/>
              <a:t>FIFO (FCFS), tail drop</a:t>
            </a:r>
          </a:p>
          <a:p>
            <a:pPr lvl="1" eaLnBrk="1" hangingPunct="1"/>
            <a:r>
              <a:rPr lang="en-US" altLang="zh-CN" sz="2000" dirty="0"/>
              <a:t>RED Algorithm</a:t>
            </a:r>
          </a:p>
          <a:p>
            <a:pPr lvl="1" eaLnBrk="1" hangingPunct="1"/>
            <a:r>
              <a:rPr lang="en-US" altLang="zh-CN" sz="2000" dirty="0"/>
              <a:t>Fair queueing algorithm </a:t>
            </a:r>
          </a:p>
          <a:p>
            <a:pPr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Round-robin Fair Queueing </a:t>
            </a:r>
          </a:p>
        </p:txBody>
      </p:sp>
      <p:pic>
        <p:nvPicPr>
          <p:cNvPr id="444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3" y="836712"/>
            <a:ext cx="816028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95536" y="3471788"/>
            <a:ext cx="844321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Problem</a:t>
            </a:r>
          </a:p>
          <a:p>
            <a:pPr lvl="1"/>
            <a:r>
              <a:rPr lang="en-US" altLang="zh-CN" sz="2000" dirty="0"/>
              <a:t>It gives more bandwidth to hosts that use large packets than to hosts that use small packets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2361281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736454"/>
            <a:ext cx="34861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1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WFQ: Weighted Fair Queueing </a:t>
            </a:r>
          </a:p>
        </p:txBody>
      </p:sp>
      <p:pic>
        <p:nvPicPr>
          <p:cNvPr id="444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95972"/>
            <a:ext cx="8352928" cy="301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536" y="4221088"/>
            <a:ext cx="844321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b="1" i="1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000" dirty="0">
                <a:solidFill>
                  <a:srgbClr val="333300"/>
                </a:solidFill>
              </a:rPr>
              <a:t>: arrival time, </a:t>
            </a:r>
            <a:r>
              <a:rPr lang="en-US" altLang="zh-CN" sz="2000" b="1" i="1" dirty="0">
                <a:solidFill>
                  <a:srgbClr val="FF0000"/>
                </a:solidFill>
                <a:latin typeface="+mj-lt"/>
              </a:rPr>
              <a:t>F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000" dirty="0">
                <a:solidFill>
                  <a:srgbClr val="333300"/>
                </a:solidFill>
              </a:rPr>
              <a:t>: finish time, </a:t>
            </a:r>
            <a:r>
              <a:rPr lang="en-US" altLang="zh-CN" sz="2000" b="1" i="1" dirty="0">
                <a:solidFill>
                  <a:srgbClr val="FF0000"/>
                </a:solidFill>
                <a:latin typeface="+mj-lt"/>
              </a:rPr>
              <a:t>L</a:t>
            </a:r>
            <a:r>
              <a:rPr lang="en-US" altLang="zh-CN" sz="2000" b="1" i="1" baseline="-25000" dirty="0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sz="2000" dirty="0">
                <a:solidFill>
                  <a:srgbClr val="333300"/>
                </a:solidFill>
              </a:rPr>
              <a:t>: length of packet</a:t>
            </a:r>
            <a:r>
              <a:rPr lang="en-US" altLang="zh-CN" sz="2000" b="1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b="1" i="1" dirty="0" err="1">
                <a:solidFill>
                  <a:srgbClr val="FF0000"/>
                </a:solidFill>
                <a:latin typeface="+mj-lt"/>
              </a:rPr>
              <a:t>i</a:t>
            </a:r>
            <a:endParaRPr lang="en-US" altLang="zh-CN" sz="2000" b="1" i="1" dirty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buNone/>
            </a:pPr>
            <a:r>
              <a:rPr lang="en-US" altLang="zh-CN" sz="2000" b="1" i="1" dirty="0">
                <a:solidFill>
                  <a:srgbClr val="FF0000"/>
                </a:solidFill>
                <a:latin typeface="+mj-lt"/>
              </a:rPr>
              <a:t>W</a:t>
            </a:r>
            <a:r>
              <a:rPr lang="en-US" altLang="zh-CN" sz="2000" dirty="0">
                <a:solidFill>
                  <a:srgbClr val="333300"/>
                </a:solidFill>
              </a:rPr>
              <a:t>: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333300"/>
                </a:solidFill>
              </a:rPr>
              <a:t>weight of the flow</a:t>
            </a:r>
          </a:p>
          <a:p>
            <a:r>
              <a:rPr lang="en-US" altLang="zh-CN" sz="2400" dirty="0"/>
              <a:t>Implementation complexity</a:t>
            </a:r>
          </a:p>
          <a:p>
            <a:pPr lvl="1"/>
            <a:r>
              <a:rPr lang="en-US" altLang="zh-CN" sz="2000" dirty="0"/>
              <a:t>With N flows: O(</a:t>
            </a:r>
            <a:r>
              <a:rPr lang="en-US" altLang="zh-CN" sz="2000" dirty="0" err="1"/>
              <a:t>logN</a:t>
            </a:r>
            <a:r>
              <a:rPr lang="en-US" altLang="zh-CN" sz="2000" dirty="0"/>
              <a:t>) per packet</a:t>
            </a:r>
          </a:p>
        </p:txBody>
      </p:sp>
    </p:spTree>
    <p:extLst>
      <p:ext uri="{BB962C8B-B14F-4D97-AF65-F5344CB8AC3E}">
        <p14:creationId xmlns:p14="http://schemas.microsoft.com/office/powerpoint/2010/main" val="3790369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6300">
                <a:solidFill>
                  <a:srgbClr val="993300"/>
                </a:solidFill>
              </a:rPr>
              <a:t>5.5 Internetworking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How Networks Differ</a:t>
            </a:r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836712"/>
            <a:ext cx="794226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Connecting Different Networks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836713"/>
            <a:ext cx="8568952" cy="1800200"/>
          </a:xfrm>
        </p:spPr>
        <p:txBody>
          <a:bodyPr/>
          <a:lstStyle/>
          <a:p>
            <a:r>
              <a:rPr lang="en-US" altLang="zh-CN" sz="2400" dirty="0"/>
              <a:t>Two basic choices</a:t>
            </a:r>
          </a:p>
          <a:p>
            <a:pPr lvl="1"/>
            <a:r>
              <a:rPr lang="en-US" altLang="zh-CN" sz="2000" dirty="0"/>
              <a:t>Build devices that translate or convert packets from each kind of network into packets</a:t>
            </a:r>
          </a:p>
          <a:p>
            <a:pPr lvl="1"/>
            <a:r>
              <a:rPr lang="en-US" altLang="zh-CN" sz="2000" dirty="0"/>
              <a:t>Add a layer of indirection and building a common layer on top of the different networks (Cerf  and Kahn, 1974)</a:t>
            </a:r>
            <a:endParaRPr lang="zh-CN" altLang="en-US" sz="2000" dirty="0"/>
          </a:p>
        </p:txBody>
      </p:sp>
      <p:pic>
        <p:nvPicPr>
          <p:cNvPr id="446467" name="Picture 3" descr="C:\Users\jiang\Desktop\CerfKahnMedalOfFreed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3"/>
            <a:ext cx="633151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309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Networks Can Be Connected</a:t>
            </a:r>
            <a:endParaRPr lang="zh-CN" altLang="en-US" dirty="0"/>
          </a:p>
        </p:txBody>
      </p:sp>
      <p:pic>
        <p:nvPicPr>
          <p:cNvPr id="446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64328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433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Bridge &amp; Router</a:t>
            </a:r>
          </a:p>
        </p:txBody>
      </p:sp>
      <p:sp>
        <p:nvSpPr>
          <p:cNvPr id="388098" name="Text Box 3"/>
          <p:cNvSpPr txBox="1">
            <a:spLocks noChangeArrowheads="1"/>
          </p:cNvSpPr>
          <p:nvPr/>
        </p:nvSpPr>
        <p:spPr bwMode="auto">
          <a:xfrm>
            <a:off x="323850" y="3933825"/>
            <a:ext cx="8640763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333300"/>
                </a:solidFill>
                <a:latin typeface="Verdana" pitchFamily="34" charset="0"/>
              </a:rPr>
              <a:t>Bridge:</a:t>
            </a:r>
            <a:r>
              <a:rPr kumimoji="1" lang="en-US" altLang="zh-CN" sz="2400" dirty="0">
                <a:solidFill>
                  <a:srgbClr val="333300"/>
                </a:solidFill>
                <a:latin typeface="Verdana" pitchFamily="34" charset="0"/>
              </a:rPr>
              <a:t> the entire frame is transported on the basis of its MAC address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333300"/>
                </a:solidFill>
                <a:latin typeface="Verdana" pitchFamily="34" charset="0"/>
              </a:rPr>
              <a:t>Router:</a:t>
            </a:r>
            <a:r>
              <a:rPr kumimoji="1" lang="en-US" altLang="zh-CN" sz="2400" dirty="0">
                <a:solidFill>
                  <a:srgbClr val="333300"/>
                </a:solidFill>
                <a:latin typeface="Verdana" pitchFamily="34" charset="0"/>
              </a:rPr>
              <a:t> packet is extracted from the frame and the Layer-3 address is used for deciding where to send it</a:t>
            </a:r>
          </a:p>
        </p:txBody>
      </p:sp>
      <p:pic>
        <p:nvPicPr>
          <p:cNvPr id="388099" name="Picture 4" descr="5-4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0137" y="836613"/>
            <a:ext cx="8814476" cy="3097212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Tunneling</a:t>
            </a:r>
          </a:p>
        </p:txBody>
      </p:sp>
      <p:sp>
        <p:nvSpPr>
          <p:cNvPr id="391172" name="Rectangle 5"/>
          <p:cNvSpPr>
            <a:spLocks noChangeArrowheads="1"/>
          </p:cNvSpPr>
          <p:nvPr/>
        </p:nvSpPr>
        <p:spPr bwMode="auto">
          <a:xfrm>
            <a:off x="468313" y="765175"/>
            <a:ext cx="8424862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5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Tunneling</a:t>
            </a:r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Source and destination hosts are on the same type of network, but there is a different network in between</a:t>
            </a:r>
          </a:p>
        </p:txBody>
      </p:sp>
      <p:pic>
        <p:nvPicPr>
          <p:cNvPr id="447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60848"/>
            <a:ext cx="8135704" cy="33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Internetwork Routing</a:t>
            </a:r>
          </a:p>
        </p:txBody>
      </p:sp>
      <p:sp>
        <p:nvSpPr>
          <p:cNvPr id="392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49688"/>
            <a:ext cx="9144000" cy="1811337"/>
          </a:xfrm>
        </p:spPr>
        <p:txBody>
          <a:bodyPr/>
          <a:lstStyle/>
          <a:p>
            <a:pPr marL="609600" indent="-609600" algn="ctr" eaLnBrk="1" hangingPunct="1">
              <a:buFont typeface="Wingdings" pitchFamily="2" charset="2"/>
              <a:buNone/>
            </a:pPr>
            <a:r>
              <a:rPr lang="en-US" altLang="zh-CN" sz="2000" dirty="0">
                <a:latin typeface="Times New Roman" pitchFamily="18" charset="0"/>
              </a:rPr>
              <a:t>(a)An internetwork.   </a:t>
            </a: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 dirty="0">
                <a:latin typeface="Times New Roman" pitchFamily="18" charset="0"/>
              </a:rPr>
              <a:t>  A graph of the internetwork.</a:t>
            </a:r>
          </a:p>
          <a:p>
            <a:pPr marL="609600" indent="-609600" eaLnBrk="1" hangingPunct="1"/>
            <a:r>
              <a:rPr lang="en-US" altLang="zh-CN" sz="2000" dirty="0"/>
              <a:t>Interior gateway protocol (AS: Autonomous System)</a:t>
            </a:r>
          </a:p>
          <a:p>
            <a:pPr marL="609600" indent="-609600" eaLnBrk="1" hangingPunct="1"/>
            <a:r>
              <a:rPr lang="en-US" altLang="zh-CN" sz="2000" dirty="0"/>
              <a:t>Exterior gateway protocol </a:t>
            </a:r>
          </a:p>
          <a:p>
            <a:pPr marL="609600" indent="-609600" algn="ctr" eaLnBrk="1" hangingPunct="1">
              <a:buFont typeface="Wingdings" pitchFamily="2" charset="2"/>
              <a:buNone/>
            </a:pPr>
            <a:endParaRPr lang="en-US" altLang="zh-CN" sz="2000" dirty="0"/>
          </a:p>
        </p:txBody>
      </p:sp>
      <p:pic>
        <p:nvPicPr>
          <p:cNvPr id="392195" name="Picture 4" descr="5-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981075"/>
            <a:ext cx="7850187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Datagram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MTU: Maximum Transmission Unit </a:t>
            </a:r>
          </a:p>
        </p:txBody>
      </p:sp>
      <p:sp>
        <p:nvSpPr>
          <p:cNvPr id="393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Hardware (e.g., the size of an Ethernet frame)</a:t>
            </a:r>
          </a:p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Operating system (e.g., all buffers are 512 bytes).</a:t>
            </a:r>
          </a:p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Protocols (e.g., the number of bits in the packet length field)</a:t>
            </a:r>
          </a:p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Compliance with some (inter)national standard.</a:t>
            </a:r>
          </a:p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Desire to reduce error-induced retransmissions to some level</a:t>
            </a:r>
          </a:p>
          <a:p>
            <a:pPr marL="609600" indent="-609600" eaLnBrk="1" hangingPunct="1"/>
            <a:r>
              <a:rPr lang="en-US" altLang="zh-CN" sz="2000" dirty="0">
                <a:solidFill>
                  <a:schemeClr val="tx1"/>
                </a:solidFill>
              </a:rPr>
              <a:t>Desire to prevent one packet from occupying the channel too long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Fragmentation</a:t>
            </a:r>
          </a:p>
        </p:txBody>
      </p:sp>
      <p:sp>
        <p:nvSpPr>
          <p:cNvPr id="394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2312988"/>
            <a:ext cx="7993062" cy="4133850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zh-CN">
                <a:solidFill>
                  <a:schemeClr val="accent2"/>
                </a:solidFill>
              </a:rPr>
              <a:t>(a)</a:t>
            </a:r>
            <a:r>
              <a:rPr lang="en-US" altLang="zh-CN"/>
              <a:t> Transparent fragmentation.    </a:t>
            </a:r>
            <a:r>
              <a:rPr lang="en-US" altLang="zh-CN">
                <a:solidFill>
                  <a:schemeClr val="accent2"/>
                </a:solidFill>
              </a:rPr>
              <a:t>(b)</a:t>
            </a:r>
            <a:r>
              <a:rPr lang="en-US" altLang="zh-CN"/>
              <a:t> Nontransparent fragmentation.</a:t>
            </a:r>
          </a:p>
        </p:txBody>
      </p:sp>
      <p:pic>
        <p:nvPicPr>
          <p:cNvPr id="394243" name="Picture 4" descr="5-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981075"/>
            <a:ext cx="7840663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4244" name="Rectangle 5"/>
          <p:cNvSpPr>
            <a:spLocks noChangeArrowheads="1"/>
          </p:cNvSpPr>
          <p:nvPr/>
        </p:nvSpPr>
        <p:spPr bwMode="auto">
          <a:xfrm>
            <a:off x="323850" y="5229225"/>
            <a:ext cx="90249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zh-CN" sz="2800">
                <a:solidFill>
                  <a:srgbClr val="000099"/>
                </a:solidFill>
                <a:latin typeface="Times New Roman" pitchFamily="18" charset="0"/>
              </a:rPr>
              <a:t>(a) Recombination occurs at the exit gateway (ATM)</a:t>
            </a:r>
          </a:p>
          <a:p>
            <a:r>
              <a:rPr lang="en-US" altLang="zh-CN" sz="2800">
                <a:solidFill>
                  <a:srgbClr val="000099"/>
                </a:solidFill>
                <a:latin typeface="Times New Roman" pitchFamily="18" charset="0"/>
              </a:rPr>
              <a:t>(b) Recombination occurs only at the destination host (IP)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8964613" cy="647700"/>
          </a:xfrm>
        </p:spPr>
        <p:txBody>
          <a:bodyPr/>
          <a:lstStyle/>
          <a:p>
            <a:pPr eaLnBrk="1" hangingPunct="1"/>
            <a:r>
              <a:rPr lang="en-US" altLang="zh-CN"/>
              <a:t>Transparent &amp; </a:t>
            </a:r>
            <a:r>
              <a:rPr lang="fr-FR" altLang="zh-CN"/>
              <a:t>Nontransparent </a:t>
            </a:r>
            <a:r>
              <a:rPr lang="en-US" altLang="zh-CN"/>
              <a:t>Fragmentation</a:t>
            </a:r>
          </a:p>
        </p:txBody>
      </p:sp>
      <p:sp>
        <p:nvSpPr>
          <p:cNvPr id="395266" name="Rectangle 3"/>
          <p:cNvSpPr>
            <a:spLocks noChangeArrowheads="1"/>
          </p:cNvSpPr>
          <p:nvPr/>
        </p:nvSpPr>
        <p:spPr bwMode="auto">
          <a:xfrm>
            <a:off x="323850" y="1339850"/>
            <a:ext cx="842461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fr-FR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Transparent fragmentation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Exit gateway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must know when it has received all pieces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All packets must exit via the same gateway.  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Overhead (reassemble and then re-fragment)                                                      </a:t>
            </a:r>
            <a:endParaRPr lang="fr-FR" altLang="zh-CN" sz="2000" dirty="0">
              <a:latin typeface="Verdana" pitchFamily="34" charset="0"/>
              <a:ea typeface="黑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fr-FR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Nontransparent fragmentation 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Recombination occurs only at the </a:t>
            </a: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destination host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, it requires every host to be able to do reassembly</a:t>
            </a:r>
            <a:r>
              <a:rPr lang="zh-CN" altLang="en-US" sz="2000" dirty="0">
                <a:latin typeface="Verdana" pitchFamily="34" charset="0"/>
                <a:ea typeface="黑体" pitchFamily="2" charset="-122"/>
              </a:rPr>
              <a:t>，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it requires routers to do less work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When a large packet is fragmented, the </a:t>
            </a:r>
            <a:r>
              <a:rPr lang="en-US" altLang="zh-CN" sz="2000" dirty="0">
                <a:solidFill>
                  <a:srgbClr val="333300"/>
                </a:solidFill>
                <a:latin typeface="Verdana" pitchFamily="34" charset="0"/>
                <a:ea typeface="黑体" pitchFamily="2" charset="-122"/>
              </a:rPr>
              <a:t>total overhead 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increases because each fragment must have a header</a:t>
            </a:r>
            <a:r>
              <a:rPr lang="zh-CN" altLang="en-US" sz="2000" dirty="0">
                <a:latin typeface="Verdana" pitchFamily="34" charset="0"/>
                <a:ea typeface="黑体" pitchFamily="2" charset="-122"/>
              </a:rPr>
              <a:t>，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a whole packet is lost if any of its fragments are lost, and fragmentation is more of a burden for hosts</a:t>
            </a:r>
            <a:r>
              <a:rPr lang="en-US" altLang="zh-CN" sz="1800" dirty="0">
                <a:latin typeface="Verdana" pitchFamily="34" charset="0"/>
                <a:ea typeface="黑体" pitchFamily="2" charset="-122"/>
              </a:rPr>
              <a:t>                                          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Numbering the Fragments (2)</a:t>
            </a:r>
          </a:p>
        </p:txBody>
      </p:sp>
      <p:sp>
        <p:nvSpPr>
          <p:cNvPr id="397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803775"/>
            <a:ext cx="8445500" cy="1865313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latin typeface="Times New Roman" pitchFamily="18" charset="0"/>
              </a:rPr>
              <a:t>Fragmentation when the elementary data size is 1 byte.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>
                <a:latin typeface="Times New Roman" pitchFamily="18" charset="0"/>
              </a:rPr>
              <a:t> Original packet, containing 10 data bytes.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>
                <a:latin typeface="Times New Roman" pitchFamily="18" charset="0"/>
              </a:rPr>
              <a:t> Fragments after passing through a network with maximum packet size of 8 payload bytes plus header.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altLang="zh-CN" sz="2000">
                <a:latin typeface="Times New Roman" pitchFamily="18" charset="0"/>
              </a:rPr>
              <a:t> Fragments after passing through a size 5 gateway</a:t>
            </a:r>
          </a:p>
        </p:txBody>
      </p:sp>
      <p:pic>
        <p:nvPicPr>
          <p:cNvPr id="397315" name="Picture 4" descr="5-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752475"/>
            <a:ext cx="6913563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648"/>
            <a:ext cx="8964613" cy="647700"/>
          </a:xfrm>
        </p:spPr>
        <p:txBody>
          <a:bodyPr/>
          <a:lstStyle/>
          <a:p>
            <a:pPr eaLnBrk="1" hangingPunct="1"/>
            <a:r>
              <a:rPr lang="en-US" altLang="zh-CN" dirty="0"/>
              <a:t>Solution of Getting Rid of Fragmentation</a:t>
            </a:r>
          </a:p>
        </p:txBody>
      </p:sp>
      <p:sp>
        <p:nvSpPr>
          <p:cNvPr id="395266" name="Rectangle 3"/>
          <p:cNvSpPr>
            <a:spLocks noChangeArrowheads="1"/>
          </p:cNvSpPr>
          <p:nvPr/>
        </p:nvSpPr>
        <p:spPr bwMode="auto">
          <a:xfrm>
            <a:off x="323850" y="836712"/>
            <a:ext cx="8424614" cy="374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fr-FR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Path MTU discovery </a:t>
            </a: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(Used in the modern Internet)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Source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: IP packet is sent with its header bits set to indicate that no fragmentation is allowed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If a </a:t>
            </a: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router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receives a packet that is too large, it generates an error packet, returns it to source, and drops the packet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When the </a:t>
            </a:r>
            <a:r>
              <a:rPr lang="en-US" altLang="zh-CN" sz="2000" dirty="0">
                <a:solidFill>
                  <a:srgbClr val="FF0000"/>
                </a:solidFill>
                <a:latin typeface="Verdana" pitchFamily="34" charset="0"/>
                <a:ea typeface="黑体" pitchFamily="2" charset="-122"/>
              </a:rPr>
              <a:t>source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receives the error packet, it uses the information inside to </a:t>
            </a:r>
            <a:r>
              <a:rPr lang="en-US" altLang="zh-CN" sz="2000" dirty="0" err="1">
                <a:latin typeface="Verdana" pitchFamily="34" charset="0"/>
                <a:ea typeface="黑体" pitchFamily="2" charset="-122"/>
              </a:rPr>
              <a:t>refragment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the packet into pieces that are small enough </a:t>
            </a:r>
          </a:p>
          <a:p>
            <a:pPr marL="742950" lvl="1" indent="-285750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If a router further down the path has an even smaller MTU, the process is repeated.                                                    </a:t>
            </a:r>
            <a:endParaRPr lang="fr-FR" altLang="zh-CN" sz="2000" dirty="0">
              <a:latin typeface="Verdana" pitchFamily="34" charset="0"/>
              <a:ea typeface="黑体" pitchFamily="2" charset="-122"/>
            </a:endParaRPr>
          </a:p>
        </p:txBody>
      </p:sp>
      <p:pic>
        <p:nvPicPr>
          <p:cNvPr id="444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08" y="4305120"/>
            <a:ext cx="8278316" cy="214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8018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>
                <a:solidFill>
                  <a:srgbClr val="993300"/>
                </a:solidFill>
              </a:rPr>
              <a:t>5.6 The Network Layer in the Internet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586" name="Picture 2" descr="David D Clark in 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5" name="Rectangle 2"/>
          <p:cNvSpPr>
            <a:spLocks noGrp="1" noChangeArrowheads="1"/>
          </p:cNvSpPr>
          <p:nvPr>
            <p:ph type="title"/>
          </p:nvPr>
        </p:nvSpPr>
        <p:spPr>
          <a:xfrm>
            <a:off x="108844" y="116889"/>
            <a:ext cx="8855769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The Top 10 Principles (RFC1958 Clark)</a:t>
            </a:r>
            <a:endParaRPr lang="zh-CN" altLang="en-US" dirty="0"/>
          </a:p>
        </p:txBody>
      </p:sp>
      <p:sp>
        <p:nvSpPr>
          <p:cNvPr id="400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640763" cy="5689600"/>
          </a:xfrm>
        </p:spPr>
        <p:txBody>
          <a:bodyPr/>
          <a:lstStyle/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Make sure it works</a:t>
            </a:r>
          </a:p>
          <a:p>
            <a:pPr marL="762000" lvl="1" indent="-304800" eaLnBrk="1" hangingPunct="1">
              <a:spcBef>
                <a:spcPct val="5000"/>
              </a:spcBef>
            </a:pPr>
            <a:r>
              <a:rPr lang="en-US" altLang="zh-CN" sz="1800" dirty="0"/>
              <a:t>Do not finalize the design or standard until multiple prototypes have successfully communicated with each other 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Keep it simple</a:t>
            </a:r>
          </a:p>
          <a:p>
            <a:pPr marL="762000" lvl="1" indent="-304800" eaLnBrk="1" hangingPunct="1">
              <a:spcBef>
                <a:spcPct val="5000"/>
              </a:spcBef>
            </a:pPr>
            <a:r>
              <a:rPr lang="en-US" altLang="zh-CN" sz="1800" dirty="0"/>
              <a:t>If a feature is not absolutely essential, leave it out, especially if the same effect can be achieved by combining other features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Make clear choices</a:t>
            </a:r>
          </a:p>
          <a:p>
            <a:pPr marL="762000" lvl="1" indent="-304800" eaLnBrk="1" hangingPunct="1">
              <a:spcBef>
                <a:spcPct val="5000"/>
              </a:spcBef>
            </a:pPr>
            <a:r>
              <a:rPr lang="en-US" altLang="zh-CN" sz="1800" dirty="0"/>
              <a:t>If there are several ways of doing the same thing, choose one 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Exploit modularity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Expect heterogeneity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Avoid static options and parameters</a:t>
            </a:r>
          </a:p>
          <a:p>
            <a:pPr marL="762000" lvl="1" indent="-304800" eaLnBrk="1" hangingPunct="1">
              <a:spcBef>
                <a:spcPct val="5000"/>
              </a:spcBef>
            </a:pPr>
            <a:r>
              <a:rPr lang="en-US" altLang="zh-CN" sz="1800" dirty="0"/>
              <a:t>If parameters are unavoidable (e.g., maximum packet size), it is best to have the sender and receiver negotiate a value than defining fixed choices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Look for a good design; it need not be perfect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Be strict when sending and tolerant when receiving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Think about scalability</a:t>
            </a:r>
          </a:p>
          <a:p>
            <a:pPr eaLnBrk="1" hangingPunct="1">
              <a:spcBef>
                <a:spcPct val="5000"/>
              </a:spcBef>
              <a:buFont typeface="Wingdings" pitchFamily="2" charset="2"/>
              <a:buAutoNum type="arabicPeriod"/>
            </a:pPr>
            <a:r>
              <a:rPr lang="en-US" altLang="zh-CN" sz="2000" dirty="0"/>
              <a:t>Consider performance and cost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iang\Desktop\CerfKahnMedalOfFreed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4" y="3369443"/>
            <a:ext cx="2054684" cy="13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1410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The Internet's Network Layer </a:t>
            </a:r>
          </a:p>
        </p:txBody>
      </p:sp>
      <p:sp>
        <p:nvSpPr>
          <p:cNvPr id="401411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7721600" cy="5654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/>
              <a:t>Vinton Cerf, Robert Kahn 1974, Turing Award 2004</a:t>
            </a:r>
          </a:p>
          <a:p>
            <a:pPr eaLnBrk="1" hangingPunct="1"/>
            <a:r>
              <a:rPr lang="en-US" altLang="zh-CN" sz="2000"/>
              <a:t>The Internet: a Collection of Subnetworks (Autonomous Systems) that are interconnected</a:t>
            </a:r>
            <a:endParaRPr lang="en-US" altLang="zh-CN" sz="2400"/>
          </a:p>
          <a:p>
            <a:pPr eaLnBrk="1" hangingPunct="1"/>
            <a:r>
              <a:rPr lang="en-US" altLang="zh-CN" sz="2000"/>
              <a:t>Its job is to provide </a:t>
            </a:r>
            <a:r>
              <a:rPr lang="en-US" altLang="zh-CN" sz="2000">
                <a:solidFill>
                  <a:srgbClr val="CC0000"/>
                </a:solidFill>
              </a:rPr>
              <a:t>a best-efforts way</a:t>
            </a:r>
            <a:r>
              <a:rPr lang="en-US" altLang="zh-CN" sz="2000"/>
              <a:t> to transport datagrams from source to destination</a:t>
            </a:r>
          </a:p>
        </p:txBody>
      </p:sp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16" y="2537248"/>
            <a:ext cx="7056784" cy="4281585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39750" y="2466975"/>
            <a:ext cx="81581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it-IT" altLang="zh-CN" sz="5400" dirty="0">
                <a:solidFill>
                  <a:srgbClr val="0000FF"/>
                </a:solidFill>
                <a:latin typeface="Times New Roman" pitchFamily="18" charset="0"/>
              </a:rPr>
              <a:t>The IP Version 4 Protocol</a:t>
            </a:r>
            <a:endParaRPr lang="en-US" altLang="zh-CN" sz="5400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IPv4 Header</a:t>
            </a:r>
          </a:p>
        </p:txBody>
      </p:sp>
      <p:pic>
        <p:nvPicPr>
          <p:cNvPr id="446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8" y="1073150"/>
            <a:ext cx="8417778" cy="448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0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2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4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6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8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20" descr="http://www.techcn.com.cn/uploads/200907/1246722041DEObsMSV.jp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22" descr="ï¼å¾ï¼Jon Postel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24" descr="ï¼å¾ï¼Jon Postel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iang Yan Jun (BUPT)">
  <a:themeElements>
    <a:clrScheme name="Jiang Yan Jun (BUPT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Jiang Yan Jun (BUPT)">
      <a:majorFont>
        <a:latin typeface="Times New Roman"/>
        <a:ea typeface="楷体_GB2312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Jiang Yan Jun (BUPT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30620</TotalTime>
  <Words>8313</Words>
  <Application>Microsoft Office PowerPoint</Application>
  <PresentationFormat>全屏显示(4:3)</PresentationFormat>
  <Paragraphs>1907</Paragraphs>
  <Slides>167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167</vt:i4>
      </vt:variant>
    </vt:vector>
  </HeadingPairs>
  <TitlesOfParts>
    <vt:vector size="184" baseType="lpstr">
      <vt:lpstr>Arial Unicode MS</vt:lpstr>
      <vt:lpstr>MS PGothic</vt:lpstr>
      <vt:lpstr>黑体</vt:lpstr>
      <vt:lpstr>楷体</vt:lpstr>
      <vt:lpstr>宋体</vt:lpstr>
      <vt:lpstr>微软雅黑</vt:lpstr>
      <vt:lpstr>Arial</vt:lpstr>
      <vt:lpstr>Baskerville Old Face</vt:lpstr>
      <vt:lpstr>Calibri</vt:lpstr>
      <vt:lpstr>Comic Sans MS</vt:lpstr>
      <vt:lpstr>Times New Roman</vt:lpstr>
      <vt:lpstr>Verdana</vt:lpstr>
      <vt:lpstr>Wingdings</vt:lpstr>
      <vt:lpstr>Jiang Yan Jun (BUPT)</vt:lpstr>
      <vt:lpstr>自定义设计方案</vt:lpstr>
      <vt:lpstr>位图图像</vt:lpstr>
      <vt:lpstr>Visio</vt:lpstr>
      <vt:lpstr>5 The Network Layer </vt:lpstr>
      <vt:lpstr>Highlights</vt:lpstr>
      <vt:lpstr>Network Layer</vt:lpstr>
      <vt:lpstr>Overview</vt:lpstr>
      <vt:lpstr>5.1 Network Layer Design Issues</vt:lpstr>
      <vt:lpstr>PowerPoint 演示文稿</vt:lpstr>
      <vt:lpstr>Network Layer Design Issues</vt:lpstr>
      <vt:lpstr>Services Provided to Transport Layer</vt:lpstr>
      <vt:lpstr>PowerPoint 演示文稿</vt:lpstr>
      <vt:lpstr>Datagram (1)</vt:lpstr>
      <vt:lpstr>Datagram(3)</vt:lpstr>
      <vt:lpstr>PowerPoint 演示文稿</vt:lpstr>
      <vt:lpstr>Virtual Circuit (1)</vt:lpstr>
      <vt:lpstr>Virtual Circuit(2)</vt:lpstr>
      <vt:lpstr>Virtual-Circuit vs. Datagram</vt:lpstr>
      <vt:lpstr>5.2 Routing Algorithms</vt:lpstr>
      <vt:lpstr>Responsibility of Routing Algorithms</vt:lpstr>
      <vt:lpstr>Goals for the Routing Algorithm</vt:lpstr>
      <vt:lpstr>Classification of Routing Algorithms</vt:lpstr>
      <vt:lpstr>The Optimality Principle</vt:lpstr>
      <vt:lpstr>Sink Tree</vt:lpstr>
      <vt:lpstr>Example of Sink Tree</vt:lpstr>
      <vt:lpstr>PowerPoint 演示文稿</vt:lpstr>
      <vt:lpstr>Shortest Path Routing</vt:lpstr>
      <vt:lpstr>PowerPoint 演示文稿</vt:lpstr>
      <vt:lpstr>Flooding</vt:lpstr>
      <vt:lpstr>Techniques for Damping the Flood</vt:lpstr>
      <vt:lpstr>Properties of Flooding</vt:lpstr>
      <vt:lpstr>PowerPoint 演示文稿</vt:lpstr>
      <vt:lpstr>Distance Vector Routing</vt:lpstr>
      <vt:lpstr>Example 1</vt:lpstr>
      <vt:lpstr>Example 2: Initial Status</vt:lpstr>
      <vt:lpstr>Example 2: 1st Iteration (C  A)</vt:lpstr>
      <vt:lpstr>Example 2: 1st Iteration (BA, CA)</vt:lpstr>
      <vt:lpstr>Example 2: End of 1st Iteration</vt:lpstr>
      <vt:lpstr>Example 2: End of 2nd Iteration</vt:lpstr>
      <vt:lpstr>Example 2: End of 3rd Iteration</vt:lpstr>
      <vt:lpstr>Count-to-infinity Problem</vt:lpstr>
      <vt:lpstr>Count-to-infinity Problem</vt:lpstr>
      <vt:lpstr>Example</vt:lpstr>
      <vt:lpstr>Example</vt:lpstr>
      <vt:lpstr>Problem of Distance Vector Routing</vt:lpstr>
      <vt:lpstr>PowerPoint 演示文稿</vt:lpstr>
      <vt:lpstr>Link State Routing </vt:lpstr>
      <vt:lpstr>1. Learning about the Neighbors</vt:lpstr>
      <vt:lpstr>Artificial Node </vt:lpstr>
      <vt:lpstr>2. Setting Link Costs</vt:lpstr>
      <vt:lpstr>3. Building Link State Packets</vt:lpstr>
      <vt:lpstr>4. Distributing the Link State Packets</vt:lpstr>
      <vt:lpstr>About Link State Packets</vt:lpstr>
      <vt:lpstr>Refinements to LSP Flooding Algorithm</vt:lpstr>
      <vt:lpstr>5. Computing the New Route</vt:lpstr>
      <vt:lpstr>PowerPoint 演示文稿</vt:lpstr>
      <vt:lpstr>PowerPoint 演示文稿</vt:lpstr>
      <vt:lpstr>Examples of Link State Routing</vt:lpstr>
      <vt:lpstr>PowerPoint 演示文稿</vt:lpstr>
      <vt:lpstr>Hierarchical Routing (1)</vt:lpstr>
      <vt:lpstr>Hierarchical Routing (2)</vt:lpstr>
      <vt:lpstr>5.3 Congestion Control Algorithms</vt:lpstr>
      <vt:lpstr>Congestion </vt:lpstr>
      <vt:lpstr>Congestion Control &amp; Flow Control</vt:lpstr>
      <vt:lpstr>Approaches to Congestion Control</vt:lpstr>
      <vt:lpstr>Traffic-aware Routing</vt:lpstr>
      <vt:lpstr>Traffic-aware Routing</vt:lpstr>
      <vt:lpstr>Admission Control</vt:lpstr>
      <vt:lpstr>Traffic Throttling (1)</vt:lpstr>
      <vt:lpstr>Traffic Throttling (2)</vt:lpstr>
      <vt:lpstr>Traffic Throttling (3)</vt:lpstr>
      <vt:lpstr>Hop-by-Hop Choke Packets</vt:lpstr>
      <vt:lpstr>Loading Shedding (1)</vt:lpstr>
      <vt:lpstr>Loading Shedding (2)</vt:lpstr>
      <vt:lpstr>5.4 Quality of Service</vt:lpstr>
      <vt:lpstr>Four Primary Parameters</vt:lpstr>
      <vt:lpstr>Requirements</vt:lpstr>
      <vt:lpstr>Traffic Shaping</vt:lpstr>
      <vt:lpstr>The Bucket Algorithm</vt:lpstr>
      <vt:lpstr>The Leaky Bucket Algorithm</vt:lpstr>
      <vt:lpstr>The Token Bucket Algorithm</vt:lpstr>
      <vt:lpstr>Length of Maximum Rate Burst </vt:lpstr>
      <vt:lpstr>Packet Scheduling </vt:lpstr>
      <vt:lpstr>Round-robin Fair Queueing </vt:lpstr>
      <vt:lpstr>WFQ: Weighted Fair Queueing </vt:lpstr>
      <vt:lpstr>5.5 Internetworking</vt:lpstr>
      <vt:lpstr>How Networks Differ</vt:lpstr>
      <vt:lpstr>Connecting Different Networks</vt:lpstr>
      <vt:lpstr>How Networks Can Be Connected</vt:lpstr>
      <vt:lpstr>Bridge &amp; Router</vt:lpstr>
      <vt:lpstr>Tunneling</vt:lpstr>
      <vt:lpstr>Internetwork Routing</vt:lpstr>
      <vt:lpstr>MTU: Maximum Transmission Unit </vt:lpstr>
      <vt:lpstr>Fragmentation</vt:lpstr>
      <vt:lpstr>Transparent &amp; Nontransparent Fragmentation</vt:lpstr>
      <vt:lpstr>Numbering the Fragments (2)</vt:lpstr>
      <vt:lpstr>Solution of Getting Rid of Fragmentation</vt:lpstr>
      <vt:lpstr>5.6 The Network Layer in the Internet</vt:lpstr>
      <vt:lpstr>The Top 10 Principles (RFC1958 Clark)</vt:lpstr>
      <vt:lpstr>The Internet's Network Layer </vt:lpstr>
      <vt:lpstr>PowerPoint 演示文稿</vt:lpstr>
      <vt:lpstr>The IPv4 Header</vt:lpstr>
      <vt:lpstr>The IPv4 Header (1)</vt:lpstr>
      <vt:lpstr>The IPv4 Header (2)</vt:lpstr>
      <vt:lpstr>The IPv4 Header (3)</vt:lpstr>
      <vt:lpstr>Example</vt:lpstr>
      <vt:lpstr>Example2</vt:lpstr>
      <vt:lpstr>Some of the IP options </vt:lpstr>
      <vt:lpstr>Example3</vt:lpstr>
      <vt:lpstr>PowerPoint 演示文稿</vt:lpstr>
      <vt:lpstr>Class A, B, C, and D formats  </vt:lpstr>
      <vt:lpstr>Special IP addresses</vt:lpstr>
      <vt:lpstr>Prefixes</vt:lpstr>
      <vt:lpstr>Netmask and Prefix</vt:lpstr>
      <vt:lpstr>Subnets</vt:lpstr>
      <vt:lpstr>Subnet</vt:lpstr>
      <vt:lpstr>Subnet</vt:lpstr>
      <vt:lpstr>CIDR—Classless InterDomain Routing </vt:lpstr>
      <vt:lpstr>IP Address Assignments(Oxford subnet)</vt:lpstr>
      <vt:lpstr>Aggregation of IP prefixes</vt:lpstr>
      <vt:lpstr>Longest matching prefix routing</vt:lpstr>
      <vt:lpstr>Routing Table</vt:lpstr>
      <vt:lpstr>PowerPoint 演示文稿</vt:lpstr>
      <vt:lpstr>Routing</vt:lpstr>
      <vt:lpstr>Routing Table</vt:lpstr>
      <vt:lpstr>Routing Table</vt:lpstr>
      <vt:lpstr>PowerPoint 演示文稿</vt:lpstr>
      <vt:lpstr>NAT (Network Address Translation)</vt:lpstr>
      <vt:lpstr>Private Network Address</vt:lpstr>
      <vt:lpstr>动态NAT表项</vt:lpstr>
      <vt:lpstr>静态NAT表项</vt:lpstr>
      <vt:lpstr>Some of the Objections to NAT</vt:lpstr>
      <vt:lpstr>PowerPoint 演示文稿</vt:lpstr>
      <vt:lpstr>IPv6: Major Goals</vt:lpstr>
      <vt:lpstr>The Main IPv6 Header</vt:lpstr>
      <vt:lpstr>The Main IPv6 Header</vt:lpstr>
      <vt:lpstr>The IPv6 Extension Headers</vt:lpstr>
      <vt:lpstr>IPv6  Address Notation</vt:lpstr>
      <vt:lpstr>PowerPoint 演示文稿</vt:lpstr>
      <vt:lpstr>ICMP (Internet Control Message Protocol)</vt:lpstr>
      <vt:lpstr>ICMP报文的格式 </vt:lpstr>
      <vt:lpstr>ICMP差错报告报文的数据字段的内容 </vt:lpstr>
      <vt:lpstr>ICMP的几种应用</vt:lpstr>
      <vt:lpstr>Windows tracert</vt:lpstr>
      <vt:lpstr>PowerPoint 演示文稿</vt:lpstr>
      <vt:lpstr>路由表，直接交付与间接交付</vt:lpstr>
      <vt:lpstr>ARP: Address Resolution Protocol </vt:lpstr>
      <vt:lpstr>PowerPoint 演示文稿</vt:lpstr>
      <vt:lpstr>ARP: Optimizations </vt:lpstr>
      <vt:lpstr>Proxy ARP</vt:lpstr>
      <vt:lpstr>DHCP  </vt:lpstr>
      <vt:lpstr>DHCP Client-Server Scenario</vt:lpstr>
      <vt:lpstr>DHCP Relay Agent</vt:lpstr>
      <vt:lpstr>PowerPoint 演示文稿</vt:lpstr>
      <vt:lpstr>Routing Protocol </vt:lpstr>
      <vt:lpstr>Example</vt:lpstr>
      <vt:lpstr>OSPF: Requirements </vt:lpstr>
      <vt:lpstr>3 Kinds of Connections and Networks </vt:lpstr>
      <vt:lpstr>Link State Information</vt:lpstr>
      <vt:lpstr>OSPF Area </vt:lpstr>
      <vt:lpstr>Areas </vt:lpstr>
      <vt:lpstr>OSPF Routers</vt:lpstr>
      <vt:lpstr>5 Types of OSPF Messages </vt:lpstr>
      <vt:lpstr>OSPF Messages</vt:lpstr>
      <vt:lpstr>PowerPoint 演示文稿</vt:lpstr>
      <vt:lpstr>BGP: Goals</vt:lpstr>
      <vt:lpstr>Transit and Peering</vt:lpstr>
      <vt:lpstr>Propagation of BGP Route Advertisements</vt:lpstr>
      <vt:lpstr>How BGP Routers Choose Route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The Physical Layer</dc:title>
  <dc:creator>JiangYanJun BUPT</dc:creator>
  <cp:lastModifiedBy>高 占春</cp:lastModifiedBy>
  <cp:revision>354</cp:revision>
  <cp:lastPrinted>1601-01-01T00:00:00Z</cp:lastPrinted>
  <dcterms:created xsi:type="dcterms:W3CDTF">1601-01-01T00:00:00Z</dcterms:created>
  <dcterms:modified xsi:type="dcterms:W3CDTF">2022-05-08T23:31:24Z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